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2" r:id="rId3"/>
    <p:sldId id="293" r:id="rId4"/>
    <p:sldId id="268" r:id="rId5"/>
    <p:sldId id="270" r:id="rId6"/>
    <p:sldId id="295" r:id="rId7"/>
    <p:sldId id="292" r:id="rId8"/>
    <p:sldId id="282" r:id="rId9"/>
    <p:sldId id="281" r:id="rId10"/>
    <p:sldId id="280" r:id="rId11"/>
    <p:sldId id="279" r:id="rId12"/>
    <p:sldId id="276" r:id="rId13"/>
    <p:sldId id="306" r:id="rId14"/>
    <p:sldId id="307" r:id="rId15"/>
    <p:sldId id="308" r:id="rId16"/>
    <p:sldId id="309" r:id="rId17"/>
    <p:sldId id="263" r:id="rId18"/>
    <p:sldId id="262" r:id="rId19"/>
    <p:sldId id="257" r:id="rId20"/>
    <p:sldId id="265" r:id="rId21"/>
    <p:sldId id="266" r:id="rId22"/>
    <p:sldId id="315" r:id="rId23"/>
    <p:sldId id="284" r:id="rId24"/>
    <p:sldId id="310" r:id="rId25"/>
    <p:sldId id="313" r:id="rId26"/>
    <p:sldId id="311" r:id="rId27"/>
    <p:sldId id="312" r:id="rId28"/>
    <p:sldId id="303" r:id="rId29"/>
    <p:sldId id="317" r:id="rId30"/>
    <p:sldId id="318" r:id="rId31"/>
    <p:sldId id="319" r:id="rId32"/>
    <p:sldId id="322" r:id="rId33"/>
    <p:sldId id="304" r:id="rId34"/>
    <p:sldId id="320" r:id="rId35"/>
    <p:sldId id="323" r:id="rId36"/>
    <p:sldId id="324" r:id="rId37"/>
    <p:sldId id="325" r:id="rId38"/>
    <p:sldId id="305" r:id="rId39"/>
    <p:sldId id="28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8000"/>
    <a:srgbClr val="F3FFD9"/>
    <a:srgbClr val="E5FEAC"/>
    <a:srgbClr val="0000FF"/>
    <a:srgbClr val="FF0000"/>
    <a:srgbClr val="4D4D4D"/>
    <a:srgbClr val="E9F17F"/>
    <a:srgbClr val="CCE789"/>
    <a:srgbClr val="B6D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2148" y="-96"/>
      </p:cViewPr>
      <p:guideLst>
        <p:guide orient="horz" pos="2525"/>
        <p:guide pos="41"/>
      </p:guideLst>
    </p:cSldViewPr>
  </p:slideViewPr>
  <p:notesTextViewPr>
    <p:cViewPr>
      <p:scale>
        <a:sx n="1" d="1"/>
        <a:sy n="1" d="1"/>
      </p:scale>
      <p:origin x="0" y="0"/>
    </p:cViewPr>
  </p:notesTextViewPr>
  <p:sorterViewPr>
    <p:cViewPr>
      <p:scale>
        <a:sx n="100" d="100"/>
        <a:sy n="100" d="100"/>
      </p:scale>
      <p:origin x="0" y="1326"/>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C1B12-2708-4229-9362-DEEB61AC19B5}" type="datetimeFigureOut">
              <a:rPr lang="en-CA" smtClean="0"/>
              <a:t>30/09/2014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E6892-8D42-4416-A5F2-86052BAFA3FF}" type="slidenum">
              <a:rPr lang="en-CA" smtClean="0"/>
              <a:t>‹#›</a:t>
            </a:fld>
            <a:endParaRPr lang="en-CA"/>
          </a:p>
        </p:txBody>
      </p:sp>
    </p:spTree>
    <p:extLst>
      <p:ext uri="{BB962C8B-B14F-4D97-AF65-F5344CB8AC3E}">
        <p14:creationId xmlns:p14="http://schemas.microsoft.com/office/powerpoint/2010/main" val="9896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4"/>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fld id="{F02DD10B-6942-4B70-A771-A6564B4D9029}" type="slidenum">
              <a:rPr lang="en-CA"/>
              <a:pPr>
                <a:buClr>
                  <a:srgbClr val="000000"/>
                </a:buClr>
                <a:buSzPct val="100000"/>
                <a:buFont typeface="Times New Roman" pitchFamily="18" charset="0"/>
                <a:buNone/>
              </a:pPr>
              <a:t>9</a:t>
            </a:fld>
            <a:endParaRPr lang="en-CA"/>
          </a:p>
        </p:txBody>
      </p:sp>
      <p:sp>
        <p:nvSpPr>
          <p:cNvPr id="6553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p:cNvSpPr>
            <a:spLocks noGrp="1" noChangeArrowheads="1"/>
          </p:cNvSpPr>
          <p:nvPr>
            <p:ph type="body" idx="1"/>
          </p:nvPr>
        </p:nvSpPr>
        <p:spPr>
          <a:xfrm>
            <a:off x="685800" y="4341813"/>
            <a:ext cx="5487988" cy="4114800"/>
          </a:xfrm>
          <a:noFill/>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4"/>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fld id="{F02DD10B-6942-4B70-A771-A6564B4D9029}" type="slidenum">
              <a:rPr lang="en-CA"/>
              <a:pPr>
                <a:buClr>
                  <a:srgbClr val="000000"/>
                </a:buClr>
                <a:buSzPct val="100000"/>
                <a:buFont typeface="Times New Roman" pitchFamily="18" charset="0"/>
                <a:buNone/>
              </a:pPr>
              <a:t>10</a:t>
            </a:fld>
            <a:endParaRPr lang="en-CA"/>
          </a:p>
        </p:txBody>
      </p:sp>
      <p:sp>
        <p:nvSpPr>
          <p:cNvPr id="6553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p:cNvSpPr>
            <a:spLocks noGrp="1" noChangeArrowheads="1"/>
          </p:cNvSpPr>
          <p:nvPr>
            <p:ph type="body" idx="1"/>
          </p:nvPr>
        </p:nvSpPr>
        <p:spPr>
          <a:xfrm>
            <a:off x="685800" y="4341813"/>
            <a:ext cx="5487988" cy="4114800"/>
          </a:xfrm>
          <a:noFill/>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4"/>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fld id="{F02DD10B-6942-4B70-A771-A6564B4D9029}" type="slidenum">
              <a:rPr lang="en-CA"/>
              <a:pPr>
                <a:buClr>
                  <a:srgbClr val="000000"/>
                </a:buClr>
                <a:buSzPct val="100000"/>
                <a:buFont typeface="Times New Roman" pitchFamily="18" charset="0"/>
                <a:buNone/>
              </a:pPr>
              <a:t>11</a:t>
            </a:fld>
            <a:endParaRPr lang="en-CA"/>
          </a:p>
        </p:txBody>
      </p:sp>
      <p:sp>
        <p:nvSpPr>
          <p:cNvPr id="6553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p:cNvSpPr>
            <a:spLocks noGrp="1" noChangeArrowheads="1"/>
          </p:cNvSpPr>
          <p:nvPr>
            <p:ph type="body" idx="1"/>
          </p:nvPr>
        </p:nvSpPr>
        <p:spPr>
          <a:xfrm>
            <a:off x="685800" y="4341813"/>
            <a:ext cx="5487988" cy="4114800"/>
          </a:xfrm>
          <a:noFill/>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4"/>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fld id="{F02DD10B-6942-4B70-A771-A6564B4D9029}" type="slidenum">
              <a:rPr lang="en-CA"/>
              <a:pPr>
                <a:buClr>
                  <a:srgbClr val="000000"/>
                </a:buClr>
                <a:buSzPct val="100000"/>
                <a:buFont typeface="Times New Roman" pitchFamily="18" charset="0"/>
                <a:buNone/>
              </a:pPr>
              <a:t>12</a:t>
            </a:fld>
            <a:endParaRPr lang="en-CA"/>
          </a:p>
        </p:txBody>
      </p:sp>
      <p:sp>
        <p:nvSpPr>
          <p:cNvPr id="6553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p:cNvSpPr>
            <a:spLocks noGrp="1" noChangeArrowheads="1"/>
          </p:cNvSpPr>
          <p:nvPr>
            <p:ph type="body" idx="1"/>
          </p:nvPr>
        </p:nvSpPr>
        <p:spPr>
          <a:xfrm>
            <a:off x="685800" y="4341813"/>
            <a:ext cx="5487988" cy="4114800"/>
          </a:xfrm>
          <a:noFill/>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F38F13B-DDBF-478E-9E11-990E6364087B}" type="datetimeFigureOut">
              <a:rPr lang="en-CA" smtClean="0"/>
              <a:t>30/09/2014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208879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F38F13B-DDBF-478E-9E11-990E6364087B}" type="datetimeFigureOut">
              <a:rPr lang="en-CA" smtClean="0"/>
              <a:t>30/09/2014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52829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F38F13B-DDBF-478E-9E11-990E6364087B}" type="datetimeFigureOut">
              <a:rPr lang="en-CA" smtClean="0"/>
              <a:t>30/09/2014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348721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 footer">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7177152" y="6581192"/>
            <a:ext cx="1966848" cy="276808"/>
          </a:xfrm>
          <a:prstGeom prst="rect">
            <a:avLst/>
          </a:prstGeom>
        </p:spPr>
        <p:txBody>
          <a:bodyPr lIns="74057" tIns="37029" rIns="74057" bIns="37029"/>
          <a:lstStyle>
            <a:lvl1pPr eaLnBrk="0" hangingPunct="0">
              <a:buClr>
                <a:srgbClr val="000000"/>
              </a:buClr>
              <a:buSzPct val="100000"/>
              <a:buFont typeface="Times New Roman" pitchFamily="18" charset="0"/>
              <a:buNone/>
              <a:defRPr sz="1000" baseline="0">
                <a:solidFill>
                  <a:schemeClr val="tx1"/>
                </a:solidFill>
                <a:latin typeface="Arial" charset="0"/>
                <a:cs typeface="+mn-cs"/>
              </a:defRPr>
            </a:lvl1pPr>
          </a:lstStyle>
          <a:p>
            <a:pPr algn="r">
              <a:defRPr/>
            </a:pPr>
            <a:fld id="{39D78B53-0F23-4150-B58B-9B19C415666A}" type="slidenum">
              <a:rPr lang="en-CA" smtClean="0"/>
              <a:pPr algn="r">
                <a:defRPr/>
              </a:pPr>
              <a:t>‹#›</a:t>
            </a:fld>
            <a:endParaRPr lang="en-CA" dirty="0"/>
          </a:p>
        </p:txBody>
      </p:sp>
    </p:spTree>
    <p:extLst>
      <p:ext uri="{BB962C8B-B14F-4D97-AF65-F5344CB8AC3E}">
        <p14:creationId xmlns:p14="http://schemas.microsoft.com/office/powerpoint/2010/main" val="24955513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F38F13B-DDBF-478E-9E11-990E6364087B}" type="datetimeFigureOut">
              <a:rPr lang="en-CA" smtClean="0"/>
              <a:t>30/09/2014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1837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8F13B-DDBF-478E-9E11-990E6364087B}" type="datetimeFigureOut">
              <a:rPr lang="en-CA" smtClean="0"/>
              <a:t>30/09/2014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39464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F38F13B-DDBF-478E-9E11-990E6364087B}" type="datetimeFigureOut">
              <a:rPr lang="en-CA" smtClean="0"/>
              <a:t>30/09/2014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268002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F38F13B-DDBF-478E-9E11-990E6364087B}" type="datetimeFigureOut">
              <a:rPr lang="en-CA" smtClean="0"/>
              <a:t>30/09/2014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327659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F38F13B-DDBF-478E-9E11-990E6364087B}" type="datetimeFigureOut">
              <a:rPr lang="en-CA" smtClean="0"/>
              <a:t>30/09/2014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157059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8F13B-DDBF-478E-9E11-990E6364087B}" type="datetimeFigureOut">
              <a:rPr lang="en-CA" smtClean="0"/>
              <a:t>30/09/2014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354112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8F13B-DDBF-478E-9E11-990E6364087B}" type="datetimeFigureOut">
              <a:rPr lang="en-CA" smtClean="0"/>
              <a:t>30/09/2014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168058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8F13B-DDBF-478E-9E11-990E6364087B}" type="datetimeFigureOut">
              <a:rPr lang="en-CA" smtClean="0"/>
              <a:t>30/09/2014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F4895C-D0BF-4D7D-81A0-B947E78FA37C}" type="slidenum">
              <a:rPr lang="en-CA" smtClean="0"/>
              <a:t>‹#›</a:t>
            </a:fld>
            <a:endParaRPr lang="en-CA"/>
          </a:p>
        </p:txBody>
      </p:sp>
    </p:spTree>
    <p:extLst>
      <p:ext uri="{BB962C8B-B14F-4D97-AF65-F5344CB8AC3E}">
        <p14:creationId xmlns:p14="http://schemas.microsoft.com/office/powerpoint/2010/main" val="187647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8F13B-DDBF-478E-9E11-990E6364087B}" type="datetimeFigureOut">
              <a:rPr lang="en-CA" smtClean="0"/>
              <a:t>30/09/2014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895C-D0BF-4D7D-81A0-B947E78FA37C}" type="slidenum">
              <a:rPr lang="en-CA" smtClean="0"/>
              <a:t>‹#›</a:t>
            </a:fld>
            <a:endParaRPr lang="en-CA"/>
          </a:p>
        </p:txBody>
      </p:sp>
    </p:spTree>
    <p:extLst>
      <p:ext uri="{BB962C8B-B14F-4D97-AF65-F5344CB8AC3E}">
        <p14:creationId xmlns:p14="http://schemas.microsoft.com/office/powerpoint/2010/main" val="80311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2.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7"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60.png"/><Relationship Id="rId4" Type="http://schemas.openxmlformats.org/officeDocument/2006/relationships/image" Target="../media/image50.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7.png"/><Relationship Id="rId7"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50.png"/><Relationship Id="rId4" Type="http://schemas.openxmlformats.org/officeDocument/2006/relationships/image" Target="../media/image30.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2.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0" y="1440211"/>
            <a:ext cx="8278688" cy="2088231"/>
          </a:xfrm>
        </p:spPr>
        <p:txBody>
          <a:bodyPr>
            <a:normAutofit fontScale="90000"/>
          </a:bodyPr>
          <a:lstStyle/>
          <a:p>
            <a:r>
              <a:rPr lang="en-CA" sz="3200" b="1" dirty="0" smtClean="0">
                <a:solidFill>
                  <a:srgbClr val="00B050"/>
                </a:solidFill>
              </a:rPr>
              <a:t>Proximity based one-class classification </a:t>
            </a:r>
            <a:br>
              <a:rPr lang="en-CA" sz="3200" b="1" dirty="0" smtClean="0">
                <a:solidFill>
                  <a:srgbClr val="00B050"/>
                </a:solidFill>
              </a:rPr>
            </a:br>
            <a:r>
              <a:rPr lang="en-CA" sz="3200" b="1" dirty="0" smtClean="0">
                <a:solidFill>
                  <a:srgbClr val="00B050"/>
                </a:solidFill>
              </a:rPr>
              <a:t>with Common N-Gram dissimilarity </a:t>
            </a:r>
            <a:br>
              <a:rPr lang="en-CA" sz="3200" b="1" dirty="0" smtClean="0">
                <a:solidFill>
                  <a:srgbClr val="00B050"/>
                </a:solidFill>
              </a:rPr>
            </a:br>
            <a:r>
              <a:rPr lang="en-CA" sz="3200" b="1" dirty="0" smtClean="0">
                <a:solidFill>
                  <a:srgbClr val="00B050"/>
                </a:solidFill>
              </a:rPr>
              <a:t>for authorship verification task</a:t>
            </a:r>
            <a:br>
              <a:rPr lang="en-CA" sz="3200" b="1" dirty="0" smtClean="0">
                <a:solidFill>
                  <a:srgbClr val="00B050"/>
                </a:solidFill>
              </a:rPr>
            </a:br>
            <a:r>
              <a:rPr lang="en-CA" sz="3200" b="1" dirty="0">
                <a:solidFill>
                  <a:srgbClr val="00B050"/>
                </a:solidFill>
              </a:rPr>
              <a:t/>
            </a:r>
            <a:br>
              <a:rPr lang="en-CA" sz="3200" b="1" dirty="0">
                <a:solidFill>
                  <a:srgbClr val="00B050"/>
                </a:solidFill>
              </a:rPr>
            </a:br>
            <a:endParaRPr lang="en-CA" sz="3100" b="1" dirty="0">
              <a:solidFill>
                <a:srgbClr val="00B050"/>
              </a:solidFill>
            </a:endParaRPr>
          </a:p>
        </p:txBody>
      </p:sp>
      <p:sp>
        <p:nvSpPr>
          <p:cNvPr id="3" name="Subtitle 2"/>
          <p:cNvSpPr>
            <a:spLocks noGrp="1"/>
          </p:cNvSpPr>
          <p:nvPr>
            <p:ph type="subTitle" idx="1"/>
          </p:nvPr>
        </p:nvSpPr>
        <p:spPr>
          <a:xfrm>
            <a:off x="190500" y="4114800"/>
            <a:ext cx="8777288" cy="1390650"/>
          </a:xfrm>
        </p:spPr>
        <p:txBody>
          <a:bodyPr>
            <a:normAutofit fontScale="92500" lnSpcReduction="10000"/>
          </a:bodyPr>
          <a:lstStyle/>
          <a:p>
            <a:r>
              <a:rPr lang="en-CA" sz="2800" dirty="0" smtClean="0">
                <a:solidFill>
                  <a:schemeClr val="tx1"/>
                </a:solidFill>
              </a:rPr>
              <a:t>Magdalena </a:t>
            </a:r>
            <a:r>
              <a:rPr lang="en-CA" sz="2800" dirty="0" err="1" smtClean="0">
                <a:solidFill>
                  <a:schemeClr val="tx1"/>
                </a:solidFill>
              </a:rPr>
              <a:t>Jankowska</a:t>
            </a:r>
            <a:r>
              <a:rPr lang="en-CA" sz="2800" dirty="0" smtClean="0">
                <a:solidFill>
                  <a:schemeClr val="tx1"/>
                </a:solidFill>
              </a:rPr>
              <a:t>, </a:t>
            </a:r>
            <a:r>
              <a:rPr lang="en-CA" sz="2800" dirty="0" err="1" smtClean="0">
                <a:solidFill>
                  <a:schemeClr val="tx1"/>
                </a:solidFill>
              </a:rPr>
              <a:t>Vlado</a:t>
            </a:r>
            <a:r>
              <a:rPr lang="en-CA" sz="2800" dirty="0" smtClean="0">
                <a:solidFill>
                  <a:schemeClr val="tx1"/>
                </a:solidFill>
              </a:rPr>
              <a:t> </a:t>
            </a:r>
            <a:r>
              <a:rPr lang="en-CA" sz="2800" dirty="0" err="1" smtClean="0">
                <a:solidFill>
                  <a:schemeClr val="tx1"/>
                </a:solidFill>
              </a:rPr>
              <a:t>Kešelj</a:t>
            </a:r>
            <a:r>
              <a:rPr lang="en-CA" sz="2800" dirty="0">
                <a:solidFill>
                  <a:schemeClr val="tx1"/>
                </a:solidFill>
              </a:rPr>
              <a:t> </a:t>
            </a:r>
            <a:r>
              <a:rPr lang="en-CA" sz="2800" dirty="0" smtClean="0">
                <a:solidFill>
                  <a:schemeClr val="tx1"/>
                </a:solidFill>
              </a:rPr>
              <a:t>and </a:t>
            </a:r>
            <a:r>
              <a:rPr lang="en-CA" sz="2800" dirty="0" err="1" smtClean="0">
                <a:solidFill>
                  <a:schemeClr val="tx1"/>
                </a:solidFill>
              </a:rPr>
              <a:t>Evangelos</a:t>
            </a:r>
            <a:r>
              <a:rPr lang="en-CA" sz="2800" dirty="0" smtClean="0">
                <a:solidFill>
                  <a:schemeClr val="tx1"/>
                </a:solidFill>
              </a:rPr>
              <a:t> </a:t>
            </a:r>
            <a:r>
              <a:rPr lang="en-CA" sz="2800" dirty="0" err="1" smtClean="0">
                <a:solidFill>
                  <a:schemeClr val="tx1"/>
                </a:solidFill>
              </a:rPr>
              <a:t>Milios</a:t>
            </a:r>
            <a:endParaRPr lang="en-CA" sz="2800" dirty="0" smtClean="0">
              <a:solidFill>
                <a:schemeClr val="tx1"/>
              </a:solidFill>
            </a:endParaRPr>
          </a:p>
          <a:p>
            <a:endParaRPr lang="en-CA" sz="1200" dirty="0">
              <a:solidFill>
                <a:schemeClr val="tx1">
                  <a:lumMod val="75000"/>
                  <a:lumOff val="25000"/>
                </a:schemeClr>
              </a:solidFill>
            </a:endParaRPr>
          </a:p>
          <a:p>
            <a:r>
              <a:rPr lang="en-CA" sz="2400" dirty="0" smtClean="0">
                <a:solidFill>
                  <a:schemeClr val="tx1">
                    <a:lumMod val="75000"/>
                    <a:lumOff val="25000"/>
                  </a:schemeClr>
                </a:solidFill>
              </a:rPr>
              <a:t>Faculty of Computer Science, Dalhousie </a:t>
            </a:r>
            <a:r>
              <a:rPr lang="en-CA" sz="2400" dirty="0" smtClean="0">
                <a:solidFill>
                  <a:schemeClr val="tx1">
                    <a:lumMod val="75000"/>
                    <a:lumOff val="25000"/>
                  </a:schemeClr>
                </a:solidFill>
              </a:rPr>
              <a:t>University</a:t>
            </a:r>
          </a:p>
          <a:p>
            <a:r>
              <a:rPr lang="en-CA" sz="2400" dirty="0" smtClean="0">
                <a:solidFill>
                  <a:schemeClr val="tx1">
                    <a:lumMod val="75000"/>
                    <a:lumOff val="25000"/>
                  </a:schemeClr>
                </a:solidFill>
              </a:rPr>
              <a:t>September 2014</a:t>
            </a:r>
            <a:endParaRPr lang="en-CA" sz="2400" dirty="0">
              <a:solidFill>
                <a:schemeClr val="tx1">
                  <a:lumMod val="75000"/>
                  <a:lumOff val="2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513" y="38100"/>
            <a:ext cx="220027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184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idx="12"/>
          </p:nvPr>
        </p:nvSpPr>
        <p:spPr/>
        <p:txBody>
          <a:bodyPr/>
          <a:lstStyle/>
          <a:p>
            <a:pPr algn="r">
              <a:defRPr/>
            </a:pPr>
            <a:fld id="{39D78B53-0F23-4150-B58B-9B19C415666A}" type="slidenum">
              <a:rPr lang="en-CA" smtClean="0">
                <a:latin typeface="+mn-lt"/>
              </a:rPr>
              <a:pPr algn="r">
                <a:defRPr/>
              </a:pPr>
              <a:t>10</a:t>
            </a:fld>
            <a:endParaRPr lang="en-CA" dirty="0">
              <a:latin typeface="+mn-lt"/>
            </a:endParaRPr>
          </a:p>
        </p:txBody>
      </p:sp>
      <p:sp>
        <p:nvSpPr>
          <p:cNvPr id="16386" name="Rectangle 2"/>
          <p:cNvSpPr>
            <a:spLocks noGrp="1" noChangeArrowheads="1"/>
          </p:cNvSpPr>
          <p:nvPr>
            <p:ph type="subTitle" idx="4294967295"/>
          </p:nvPr>
        </p:nvSpPr>
        <p:spPr>
          <a:xfrm>
            <a:off x="1" y="1604434"/>
            <a:ext cx="8228013" cy="4525433"/>
          </a:xfrm>
          <a:extLst>
            <a:ext uri="{91240B29-F687-4F45-9708-019B960494DF}">
              <a14:hiddenLine xmlns:a14="http://schemas.microsoft.com/office/drawing/2010/main" w="9525">
                <a:solidFill>
                  <a:srgbClr val="000000"/>
                </a:solidFill>
                <a:round/>
                <a:headEnd/>
                <a:tailEnd/>
              </a14:hiddenLine>
            </a:ext>
          </a:extLst>
        </p:spPr>
        <p:txBody>
          <a:bodyPr lIns="0" tIns="22742" rIns="0" bIns="0" anchor="ctr"/>
          <a:lstStyle/>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p:txBody>
      </p:sp>
      <p:sp>
        <p:nvSpPr>
          <p:cNvPr id="16387" name="Text Box 3"/>
          <p:cNvSpPr txBox="1">
            <a:spLocks noChangeArrowheads="1"/>
          </p:cNvSpPr>
          <p:nvPr/>
        </p:nvSpPr>
        <p:spPr bwMode="auto">
          <a:xfrm>
            <a:off x="2414588" y="42841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88" name="Text Box 4"/>
          <p:cNvSpPr txBox="1">
            <a:spLocks noChangeArrowheads="1"/>
          </p:cNvSpPr>
          <p:nvPr/>
        </p:nvSpPr>
        <p:spPr bwMode="auto">
          <a:xfrm>
            <a:off x="815975" y="2520951"/>
            <a:ext cx="7562850" cy="13165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400" dirty="0">
                <a:solidFill>
                  <a:srgbClr val="000000"/>
                </a:solidFill>
                <a:latin typeface="+mn-lt"/>
              </a:rPr>
              <a:t>Alice was beginning to get very tired of sitting by her sister on the bank, and of having nothing to do: </a:t>
            </a:r>
          </a:p>
          <a:p>
            <a:pPr algn="ctr">
              <a:buSzPct val="100000"/>
            </a:pPr>
            <a:endParaRPr lang="en-CA" sz="2400" dirty="0">
              <a:solidFill>
                <a:srgbClr val="000000"/>
              </a:solidFill>
              <a:latin typeface="+mn-lt"/>
            </a:endParaRPr>
          </a:p>
          <a:p>
            <a:pPr algn="ctr">
              <a:buSzPct val="100000"/>
            </a:pPr>
            <a:endParaRPr lang="en-CA" sz="2400" dirty="0">
              <a:solidFill>
                <a:srgbClr val="000000"/>
              </a:solidFill>
              <a:latin typeface="+mn-lt"/>
            </a:endParaRPr>
          </a:p>
        </p:txBody>
      </p:sp>
      <p:sp>
        <p:nvSpPr>
          <p:cNvPr id="16389" name="Text Box 5"/>
          <p:cNvSpPr txBox="1">
            <a:spLocks noChangeArrowheads="1"/>
          </p:cNvSpPr>
          <p:nvPr/>
        </p:nvSpPr>
        <p:spPr bwMode="auto">
          <a:xfrm>
            <a:off x="1338263" y="3716867"/>
            <a:ext cx="198755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0" name="Text Box 6"/>
          <p:cNvSpPr txBox="1">
            <a:spLocks noChangeArrowheads="1"/>
          </p:cNvSpPr>
          <p:nvPr/>
        </p:nvSpPr>
        <p:spPr bwMode="auto">
          <a:xfrm>
            <a:off x="6816725" y="39539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1" name="Text Box 7"/>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2" name="Text Box 8"/>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3" name="Text Box 9"/>
          <p:cNvSpPr txBox="1">
            <a:spLocks noChangeArrowheads="1"/>
          </p:cNvSpPr>
          <p:nvPr/>
        </p:nvSpPr>
        <p:spPr bwMode="auto">
          <a:xfrm>
            <a:off x="2579688" y="3881967"/>
            <a:ext cx="2093912" cy="2192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0732"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2400" b="1" dirty="0">
                <a:solidFill>
                  <a:srgbClr val="000000"/>
                </a:solidFill>
                <a:latin typeface="+mn-lt"/>
              </a:rPr>
              <a:t>n=4</a:t>
            </a:r>
          </a:p>
          <a:p>
            <a:pPr>
              <a:buSzPct val="100000"/>
            </a:pPr>
            <a:r>
              <a:rPr lang="en-CA" sz="2400" b="1" dirty="0">
                <a:solidFill>
                  <a:srgbClr val="000000"/>
                </a:solidFill>
                <a:latin typeface="+mn-lt"/>
              </a:rPr>
              <a:t>4-grams</a:t>
            </a:r>
          </a:p>
          <a:p>
            <a:pPr>
              <a:buSzPct val="100000"/>
            </a:pPr>
            <a:endParaRPr lang="en-CA" sz="2400" dirty="0">
              <a:solidFill>
                <a:srgbClr val="000000"/>
              </a:solidFill>
              <a:latin typeface="+mn-lt"/>
            </a:endParaRPr>
          </a:p>
          <a:p>
            <a:pPr>
              <a:buSzPct val="100000"/>
            </a:pPr>
            <a:r>
              <a:rPr lang="en-CA" sz="2400" b="1" dirty="0" err="1">
                <a:solidFill>
                  <a:srgbClr val="FF0000"/>
                </a:solidFill>
                <a:latin typeface="+mn-lt"/>
              </a:rPr>
              <a:t>A</a:t>
            </a:r>
            <a:r>
              <a:rPr lang="en-CA" sz="2400" b="1" dirty="0" err="1" smtClean="0">
                <a:solidFill>
                  <a:srgbClr val="FF0000"/>
                </a:solidFill>
                <a:latin typeface="+mn-lt"/>
              </a:rPr>
              <a:t>lic</a:t>
            </a:r>
            <a:endParaRPr lang="en-CA" sz="2400" b="1" dirty="0">
              <a:solidFill>
                <a:srgbClr val="FF0000"/>
              </a:solidFill>
              <a:latin typeface="+mn-lt"/>
            </a:endParaRPr>
          </a:p>
          <a:p>
            <a:pPr>
              <a:buSzPct val="100000"/>
            </a:pPr>
            <a:r>
              <a:rPr lang="en-CA" sz="2400" b="1" dirty="0" smtClean="0">
                <a:solidFill>
                  <a:srgbClr val="FF0000"/>
                </a:solidFill>
                <a:latin typeface="+mn-lt"/>
              </a:rPr>
              <a:t>lice </a:t>
            </a:r>
            <a:endParaRPr lang="en-CA" sz="2400" dirty="0">
              <a:solidFill>
                <a:srgbClr val="FF0000"/>
              </a:solidFill>
              <a:latin typeface="+mn-lt"/>
            </a:endParaRPr>
          </a:p>
        </p:txBody>
      </p:sp>
      <p:sp>
        <p:nvSpPr>
          <p:cNvPr id="16394" name="Text Box 10"/>
          <p:cNvSpPr txBox="1">
            <a:spLocks noChangeArrowheads="1"/>
          </p:cNvSpPr>
          <p:nvPr/>
        </p:nvSpPr>
        <p:spPr bwMode="auto">
          <a:xfrm>
            <a:off x="5345906" y="3425827"/>
            <a:ext cx="3271838" cy="518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1800" dirty="0">
                <a:solidFill>
                  <a:srgbClr val="000000"/>
                </a:solidFill>
                <a:latin typeface="+mn-lt"/>
              </a:rPr>
              <a:t> </a:t>
            </a:r>
            <a:r>
              <a:rPr lang="en-CA" sz="1800" i="1" dirty="0">
                <a:solidFill>
                  <a:srgbClr val="000000"/>
                </a:solidFill>
                <a:latin typeface="+mn-lt"/>
              </a:rPr>
              <a:t>Alice's Adventures in the Wonderland</a:t>
            </a:r>
          </a:p>
          <a:p>
            <a:pPr>
              <a:buSzPct val="100000"/>
            </a:pPr>
            <a:r>
              <a:rPr lang="en-CA" sz="1800" dirty="0">
                <a:solidFill>
                  <a:srgbClr val="000000"/>
                </a:solidFill>
                <a:latin typeface="+mn-lt"/>
              </a:rPr>
              <a:t>by Lewis Carroll</a:t>
            </a:r>
          </a:p>
        </p:txBody>
      </p:sp>
      <p:sp>
        <p:nvSpPr>
          <p:cNvPr id="16395" name="Rectangle 11"/>
          <p:cNvSpPr>
            <a:spLocks/>
          </p:cNvSpPr>
          <p:nvPr/>
        </p:nvSpPr>
        <p:spPr bwMode="auto">
          <a:xfrm>
            <a:off x="1097734" y="2592390"/>
            <a:ext cx="488179" cy="388937"/>
          </a:xfrm>
          <a:prstGeom prst="rect">
            <a:avLst/>
          </a:prstGeom>
          <a:noFill/>
          <a:ln w="36000">
            <a:solidFill>
              <a:srgbClr val="DC23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p>
            <a:pPr eaLnBrk="0" hangingPunct="0">
              <a:buClr>
                <a:srgbClr val="000000"/>
              </a:buClr>
              <a:buSzPct val="100000"/>
              <a:buFont typeface="Times New Roman" pitchFamily="18" charset="0"/>
              <a:buNone/>
            </a:pPr>
            <a:endParaRPr lang="en-CA"/>
          </a:p>
        </p:txBody>
      </p:sp>
      <p:sp>
        <p:nvSpPr>
          <p:cNvPr id="16396" name="Text Box 12"/>
          <p:cNvSpPr txBox="1">
            <a:spLocks noChangeArrowheads="1"/>
          </p:cNvSpPr>
          <p:nvPr/>
        </p:nvSpPr>
        <p:spPr bwMode="auto">
          <a:xfrm>
            <a:off x="1335882" y="1536700"/>
            <a:ext cx="6472236"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800" b="1" dirty="0">
                <a:solidFill>
                  <a:srgbClr val="000000"/>
                </a:solidFill>
                <a:latin typeface="+mn-lt"/>
              </a:rPr>
              <a:t>Strings of n consecutive characters</a:t>
            </a:r>
          </a:p>
          <a:p>
            <a:pPr algn="ctr">
              <a:buSzPct val="100000"/>
            </a:pPr>
            <a:r>
              <a:rPr lang="en-CA" sz="2800" b="1" dirty="0">
                <a:solidFill>
                  <a:srgbClr val="000000"/>
                </a:solidFill>
                <a:latin typeface="+mn-lt"/>
              </a:rPr>
              <a:t>from a given text</a:t>
            </a:r>
          </a:p>
        </p:txBody>
      </p:sp>
      <p:sp>
        <p:nvSpPr>
          <p:cNvPr id="16398" name="Title 1"/>
          <p:cNvSpPr txBox="1">
            <a:spLocks/>
          </p:cNvSpPr>
          <p:nvPr/>
        </p:nvSpPr>
        <p:spPr bwMode="auto">
          <a:xfrm>
            <a:off x="381001" y="152400"/>
            <a:ext cx="83343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75" tIns="40725" rIns="81675" bIns="40725"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r>
              <a:rPr lang="en-US" sz="3200">
                <a:solidFill>
                  <a:srgbClr val="9DBF00"/>
                </a:solidFill>
                <a:latin typeface="+mn-lt"/>
              </a:rPr>
              <a:t>Character N-Grams</a:t>
            </a:r>
          </a:p>
        </p:txBody>
      </p:sp>
      <p:sp>
        <p:nvSpPr>
          <p:cNvPr id="16" name="Rectangle 15"/>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a:off x="25400" y="262918"/>
            <a:ext cx="9144000" cy="523220"/>
          </a:xfrm>
          <a:prstGeom prst="rect">
            <a:avLst/>
          </a:prstGeom>
          <a:noFill/>
        </p:spPr>
        <p:txBody>
          <a:bodyPr wrap="square" rtlCol="0">
            <a:spAutoFit/>
          </a:bodyPr>
          <a:lstStyle/>
          <a:p>
            <a:r>
              <a:rPr lang="en-CA" sz="2800" b="1" dirty="0" smtClean="0"/>
              <a:t>Character n-grams </a:t>
            </a:r>
          </a:p>
        </p:txBody>
      </p:sp>
    </p:spTree>
    <p:extLst>
      <p:ext uri="{BB962C8B-B14F-4D97-AF65-F5344CB8AC3E}">
        <p14:creationId xmlns:p14="http://schemas.microsoft.com/office/powerpoint/2010/main" val="2987538456"/>
      </p:ext>
    </p:extLst>
  </p:cSld>
  <p:clrMapOvr>
    <a:masterClrMapping/>
  </p:clrMapOvr>
  <p:transition spd="med" advTm="11359"/>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idx="12"/>
          </p:nvPr>
        </p:nvSpPr>
        <p:spPr/>
        <p:txBody>
          <a:bodyPr/>
          <a:lstStyle/>
          <a:p>
            <a:pPr algn="r">
              <a:defRPr/>
            </a:pPr>
            <a:fld id="{39D78B53-0F23-4150-B58B-9B19C415666A}" type="slidenum">
              <a:rPr lang="en-CA" smtClean="0">
                <a:latin typeface="+mn-lt"/>
              </a:rPr>
              <a:pPr algn="r">
                <a:defRPr/>
              </a:pPr>
              <a:t>11</a:t>
            </a:fld>
            <a:endParaRPr lang="en-CA" dirty="0">
              <a:latin typeface="+mn-lt"/>
            </a:endParaRPr>
          </a:p>
        </p:txBody>
      </p:sp>
      <p:sp>
        <p:nvSpPr>
          <p:cNvPr id="16386" name="Rectangle 2"/>
          <p:cNvSpPr>
            <a:spLocks noGrp="1" noChangeArrowheads="1"/>
          </p:cNvSpPr>
          <p:nvPr>
            <p:ph type="subTitle" idx="4294967295"/>
          </p:nvPr>
        </p:nvSpPr>
        <p:spPr>
          <a:xfrm>
            <a:off x="1" y="1604434"/>
            <a:ext cx="8228013" cy="4525433"/>
          </a:xfrm>
          <a:extLst>
            <a:ext uri="{91240B29-F687-4F45-9708-019B960494DF}">
              <a14:hiddenLine xmlns:a14="http://schemas.microsoft.com/office/drawing/2010/main" w="9525">
                <a:solidFill>
                  <a:srgbClr val="000000"/>
                </a:solidFill>
                <a:round/>
                <a:headEnd/>
                <a:tailEnd/>
              </a14:hiddenLine>
            </a:ext>
          </a:extLst>
        </p:spPr>
        <p:txBody>
          <a:bodyPr lIns="0" tIns="22742" rIns="0" bIns="0" anchor="ctr"/>
          <a:lstStyle/>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p:txBody>
      </p:sp>
      <p:sp>
        <p:nvSpPr>
          <p:cNvPr id="16387" name="Text Box 3"/>
          <p:cNvSpPr txBox="1">
            <a:spLocks noChangeArrowheads="1"/>
          </p:cNvSpPr>
          <p:nvPr/>
        </p:nvSpPr>
        <p:spPr bwMode="auto">
          <a:xfrm>
            <a:off x="2414588" y="42841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88" name="Text Box 4"/>
          <p:cNvSpPr txBox="1">
            <a:spLocks noChangeArrowheads="1"/>
          </p:cNvSpPr>
          <p:nvPr/>
        </p:nvSpPr>
        <p:spPr bwMode="auto">
          <a:xfrm>
            <a:off x="815975" y="2520951"/>
            <a:ext cx="7562850" cy="13165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400" dirty="0">
                <a:solidFill>
                  <a:srgbClr val="000000"/>
                </a:solidFill>
                <a:latin typeface="+mn-lt"/>
              </a:rPr>
              <a:t>Alice was beginning to get very tired of sitting by her sister on the bank, and of having nothing to do: </a:t>
            </a:r>
          </a:p>
          <a:p>
            <a:pPr algn="ctr">
              <a:buSzPct val="100000"/>
            </a:pPr>
            <a:endParaRPr lang="en-CA" sz="2400" dirty="0">
              <a:solidFill>
                <a:srgbClr val="000000"/>
              </a:solidFill>
              <a:latin typeface="+mn-lt"/>
            </a:endParaRPr>
          </a:p>
          <a:p>
            <a:pPr algn="ctr">
              <a:buSzPct val="100000"/>
            </a:pPr>
            <a:endParaRPr lang="en-CA" sz="2400" dirty="0">
              <a:solidFill>
                <a:srgbClr val="000000"/>
              </a:solidFill>
              <a:latin typeface="+mn-lt"/>
            </a:endParaRPr>
          </a:p>
        </p:txBody>
      </p:sp>
      <p:sp>
        <p:nvSpPr>
          <p:cNvPr id="16389" name="Text Box 5"/>
          <p:cNvSpPr txBox="1">
            <a:spLocks noChangeArrowheads="1"/>
          </p:cNvSpPr>
          <p:nvPr/>
        </p:nvSpPr>
        <p:spPr bwMode="auto">
          <a:xfrm>
            <a:off x="1338263" y="3716867"/>
            <a:ext cx="198755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0" name="Text Box 6"/>
          <p:cNvSpPr txBox="1">
            <a:spLocks noChangeArrowheads="1"/>
          </p:cNvSpPr>
          <p:nvPr/>
        </p:nvSpPr>
        <p:spPr bwMode="auto">
          <a:xfrm>
            <a:off x="6816725" y="39539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1" name="Text Box 7"/>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2" name="Text Box 8"/>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3" name="Text Box 9"/>
          <p:cNvSpPr txBox="1">
            <a:spLocks noChangeArrowheads="1"/>
          </p:cNvSpPr>
          <p:nvPr/>
        </p:nvSpPr>
        <p:spPr bwMode="auto">
          <a:xfrm>
            <a:off x="2579688" y="3881967"/>
            <a:ext cx="2093912" cy="2192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0732"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2400" b="1" dirty="0">
                <a:solidFill>
                  <a:srgbClr val="000000"/>
                </a:solidFill>
                <a:latin typeface="+mn-lt"/>
              </a:rPr>
              <a:t>n=4</a:t>
            </a:r>
          </a:p>
          <a:p>
            <a:pPr>
              <a:buSzPct val="100000"/>
            </a:pPr>
            <a:r>
              <a:rPr lang="en-CA" sz="2400" b="1" dirty="0">
                <a:solidFill>
                  <a:srgbClr val="000000"/>
                </a:solidFill>
                <a:latin typeface="+mn-lt"/>
              </a:rPr>
              <a:t>4-grams</a:t>
            </a:r>
          </a:p>
          <a:p>
            <a:pPr>
              <a:buSzPct val="100000"/>
            </a:pPr>
            <a:endParaRPr lang="en-CA" sz="2400" dirty="0">
              <a:solidFill>
                <a:srgbClr val="000000"/>
              </a:solidFill>
              <a:latin typeface="+mn-lt"/>
            </a:endParaRPr>
          </a:p>
          <a:p>
            <a:pPr>
              <a:buSzPct val="100000"/>
            </a:pPr>
            <a:r>
              <a:rPr lang="en-CA" sz="2400" b="1" dirty="0" err="1">
                <a:solidFill>
                  <a:srgbClr val="FF0000"/>
                </a:solidFill>
                <a:latin typeface="+mn-lt"/>
              </a:rPr>
              <a:t>A</a:t>
            </a:r>
            <a:r>
              <a:rPr lang="en-CA" sz="2400" b="1" dirty="0" err="1" smtClean="0">
                <a:solidFill>
                  <a:srgbClr val="FF0000"/>
                </a:solidFill>
                <a:latin typeface="+mn-lt"/>
              </a:rPr>
              <a:t>lic</a:t>
            </a:r>
            <a:endParaRPr lang="en-CA" sz="2400" b="1" dirty="0">
              <a:solidFill>
                <a:srgbClr val="FF0000"/>
              </a:solidFill>
              <a:latin typeface="+mn-lt"/>
            </a:endParaRPr>
          </a:p>
          <a:p>
            <a:pPr>
              <a:buSzPct val="100000"/>
            </a:pPr>
            <a:r>
              <a:rPr lang="en-CA" sz="2400" b="1" dirty="0" smtClean="0">
                <a:solidFill>
                  <a:srgbClr val="FF0000"/>
                </a:solidFill>
                <a:latin typeface="+mn-lt"/>
              </a:rPr>
              <a:t>lice</a:t>
            </a:r>
            <a:endParaRPr lang="en-CA" sz="2400" b="1" dirty="0">
              <a:solidFill>
                <a:srgbClr val="FF0000"/>
              </a:solidFill>
              <a:latin typeface="+mn-lt"/>
            </a:endParaRPr>
          </a:p>
          <a:p>
            <a:pPr>
              <a:buSzPct val="100000"/>
            </a:pPr>
            <a:r>
              <a:rPr lang="en-CA" sz="2400" b="1" dirty="0" smtClean="0">
                <a:solidFill>
                  <a:srgbClr val="FF0000"/>
                </a:solidFill>
                <a:latin typeface="+mn-lt"/>
              </a:rPr>
              <a:t>ice_</a:t>
            </a:r>
            <a:endParaRPr lang="en-CA" sz="2400" b="1" dirty="0">
              <a:solidFill>
                <a:srgbClr val="FF0000"/>
              </a:solidFill>
              <a:latin typeface="+mn-lt"/>
            </a:endParaRPr>
          </a:p>
          <a:p>
            <a:pPr>
              <a:buSzPct val="100000"/>
            </a:pPr>
            <a:r>
              <a:rPr lang="en-CA" sz="2400" b="1" dirty="0" smtClean="0">
                <a:solidFill>
                  <a:srgbClr val="FF0000"/>
                </a:solidFill>
                <a:latin typeface="+mn-lt"/>
              </a:rPr>
              <a:t> </a:t>
            </a:r>
            <a:endParaRPr lang="en-CA" sz="2400" dirty="0">
              <a:solidFill>
                <a:srgbClr val="FF0000"/>
              </a:solidFill>
              <a:latin typeface="+mn-lt"/>
            </a:endParaRPr>
          </a:p>
        </p:txBody>
      </p:sp>
      <p:sp>
        <p:nvSpPr>
          <p:cNvPr id="16394" name="Text Box 10"/>
          <p:cNvSpPr txBox="1">
            <a:spLocks noChangeArrowheads="1"/>
          </p:cNvSpPr>
          <p:nvPr/>
        </p:nvSpPr>
        <p:spPr bwMode="auto">
          <a:xfrm>
            <a:off x="5345906" y="3425827"/>
            <a:ext cx="3271838" cy="518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1800" dirty="0">
                <a:solidFill>
                  <a:srgbClr val="000000"/>
                </a:solidFill>
                <a:latin typeface="+mn-lt"/>
              </a:rPr>
              <a:t> </a:t>
            </a:r>
            <a:r>
              <a:rPr lang="en-CA" sz="1800" i="1" dirty="0">
                <a:solidFill>
                  <a:srgbClr val="000000"/>
                </a:solidFill>
                <a:latin typeface="+mn-lt"/>
              </a:rPr>
              <a:t>Alice's Adventures in the Wonderland</a:t>
            </a:r>
          </a:p>
          <a:p>
            <a:pPr>
              <a:buSzPct val="100000"/>
            </a:pPr>
            <a:r>
              <a:rPr lang="en-CA" sz="1800" dirty="0">
                <a:solidFill>
                  <a:srgbClr val="000000"/>
                </a:solidFill>
                <a:latin typeface="+mn-lt"/>
              </a:rPr>
              <a:t>by Lewis Carroll</a:t>
            </a:r>
          </a:p>
        </p:txBody>
      </p:sp>
      <p:sp>
        <p:nvSpPr>
          <p:cNvPr id="16395" name="Rectangle 11"/>
          <p:cNvSpPr>
            <a:spLocks/>
          </p:cNvSpPr>
          <p:nvPr/>
        </p:nvSpPr>
        <p:spPr bwMode="auto">
          <a:xfrm>
            <a:off x="1197755" y="2592390"/>
            <a:ext cx="497696" cy="388937"/>
          </a:xfrm>
          <a:prstGeom prst="rect">
            <a:avLst/>
          </a:prstGeom>
          <a:noFill/>
          <a:ln w="36000">
            <a:solidFill>
              <a:srgbClr val="DC23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p>
            <a:pPr eaLnBrk="0" hangingPunct="0">
              <a:buClr>
                <a:srgbClr val="000000"/>
              </a:buClr>
              <a:buSzPct val="100000"/>
              <a:buFont typeface="Times New Roman" pitchFamily="18" charset="0"/>
              <a:buNone/>
            </a:pPr>
            <a:endParaRPr lang="en-CA"/>
          </a:p>
        </p:txBody>
      </p:sp>
      <p:sp>
        <p:nvSpPr>
          <p:cNvPr id="16396" name="Text Box 12"/>
          <p:cNvSpPr txBox="1">
            <a:spLocks noChangeArrowheads="1"/>
          </p:cNvSpPr>
          <p:nvPr/>
        </p:nvSpPr>
        <p:spPr bwMode="auto">
          <a:xfrm>
            <a:off x="1335882" y="1536700"/>
            <a:ext cx="6472236"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800" b="1" dirty="0">
                <a:solidFill>
                  <a:srgbClr val="000000"/>
                </a:solidFill>
                <a:latin typeface="+mn-lt"/>
              </a:rPr>
              <a:t>Strings of n consecutive characters</a:t>
            </a:r>
          </a:p>
          <a:p>
            <a:pPr algn="ctr">
              <a:buSzPct val="100000"/>
            </a:pPr>
            <a:r>
              <a:rPr lang="en-CA" sz="2800" b="1" dirty="0">
                <a:solidFill>
                  <a:srgbClr val="000000"/>
                </a:solidFill>
                <a:latin typeface="+mn-lt"/>
              </a:rPr>
              <a:t>from a given text</a:t>
            </a:r>
          </a:p>
        </p:txBody>
      </p:sp>
      <p:sp>
        <p:nvSpPr>
          <p:cNvPr id="16398" name="Title 1"/>
          <p:cNvSpPr txBox="1">
            <a:spLocks/>
          </p:cNvSpPr>
          <p:nvPr/>
        </p:nvSpPr>
        <p:spPr bwMode="auto">
          <a:xfrm>
            <a:off x="381001" y="152400"/>
            <a:ext cx="83343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75" tIns="40725" rIns="81675" bIns="40725"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r>
              <a:rPr lang="en-US" sz="3200">
                <a:solidFill>
                  <a:srgbClr val="9DBF00"/>
                </a:solidFill>
                <a:latin typeface="+mn-lt"/>
              </a:rPr>
              <a:t>Character N-Grams</a:t>
            </a:r>
          </a:p>
        </p:txBody>
      </p:sp>
      <p:sp>
        <p:nvSpPr>
          <p:cNvPr id="16" name="Rectangle 15"/>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a:off x="25400" y="262918"/>
            <a:ext cx="9144000" cy="523220"/>
          </a:xfrm>
          <a:prstGeom prst="rect">
            <a:avLst/>
          </a:prstGeom>
          <a:noFill/>
        </p:spPr>
        <p:txBody>
          <a:bodyPr wrap="square" rtlCol="0">
            <a:spAutoFit/>
          </a:bodyPr>
          <a:lstStyle/>
          <a:p>
            <a:r>
              <a:rPr lang="en-CA" sz="2800" b="1" dirty="0" smtClean="0"/>
              <a:t>Character n-grams </a:t>
            </a:r>
          </a:p>
        </p:txBody>
      </p:sp>
    </p:spTree>
    <p:extLst>
      <p:ext uri="{BB962C8B-B14F-4D97-AF65-F5344CB8AC3E}">
        <p14:creationId xmlns:p14="http://schemas.microsoft.com/office/powerpoint/2010/main" val="2507571706"/>
      </p:ext>
    </p:extLst>
  </p:cSld>
  <p:clrMapOvr>
    <a:masterClrMapping/>
  </p:clrMapOvr>
  <p:transition spd="med" advTm="11359"/>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idx="12"/>
          </p:nvPr>
        </p:nvSpPr>
        <p:spPr/>
        <p:txBody>
          <a:bodyPr/>
          <a:lstStyle/>
          <a:p>
            <a:pPr algn="r">
              <a:defRPr/>
            </a:pPr>
            <a:fld id="{39D78B53-0F23-4150-B58B-9B19C415666A}" type="slidenum">
              <a:rPr lang="en-CA" smtClean="0">
                <a:latin typeface="+mn-lt"/>
              </a:rPr>
              <a:pPr algn="r">
                <a:defRPr/>
              </a:pPr>
              <a:t>12</a:t>
            </a:fld>
            <a:endParaRPr lang="en-CA" dirty="0">
              <a:latin typeface="+mn-lt"/>
            </a:endParaRPr>
          </a:p>
        </p:txBody>
      </p:sp>
      <p:sp>
        <p:nvSpPr>
          <p:cNvPr id="16386" name="Rectangle 2"/>
          <p:cNvSpPr>
            <a:spLocks noGrp="1" noChangeArrowheads="1"/>
          </p:cNvSpPr>
          <p:nvPr>
            <p:ph type="subTitle" idx="4294967295"/>
          </p:nvPr>
        </p:nvSpPr>
        <p:spPr>
          <a:xfrm>
            <a:off x="1" y="1604434"/>
            <a:ext cx="8228013" cy="4525433"/>
          </a:xfrm>
          <a:extLst>
            <a:ext uri="{91240B29-F687-4F45-9708-019B960494DF}">
              <a14:hiddenLine xmlns:a14="http://schemas.microsoft.com/office/drawing/2010/main" w="9525">
                <a:solidFill>
                  <a:srgbClr val="000000"/>
                </a:solidFill>
                <a:round/>
                <a:headEnd/>
                <a:tailEnd/>
              </a14:hiddenLine>
            </a:ext>
          </a:extLst>
        </p:spPr>
        <p:txBody>
          <a:bodyPr lIns="0" tIns="22742" rIns="0" bIns="0" anchor="ctr"/>
          <a:lstStyle/>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p:txBody>
      </p:sp>
      <p:sp>
        <p:nvSpPr>
          <p:cNvPr id="16387" name="Text Box 3"/>
          <p:cNvSpPr txBox="1">
            <a:spLocks noChangeArrowheads="1"/>
          </p:cNvSpPr>
          <p:nvPr/>
        </p:nvSpPr>
        <p:spPr bwMode="auto">
          <a:xfrm>
            <a:off x="2414588" y="42841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88" name="Text Box 4"/>
          <p:cNvSpPr txBox="1">
            <a:spLocks noChangeArrowheads="1"/>
          </p:cNvSpPr>
          <p:nvPr/>
        </p:nvSpPr>
        <p:spPr bwMode="auto">
          <a:xfrm>
            <a:off x="815975" y="2520951"/>
            <a:ext cx="7562850" cy="13165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400" dirty="0">
                <a:solidFill>
                  <a:srgbClr val="000000"/>
                </a:solidFill>
                <a:latin typeface="+mn-lt"/>
              </a:rPr>
              <a:t>Alice was beginning to get very tired of sitting by her sister on the bank, and of having nothing to do: </a:t>
            </a:r>
          </a:p>
          <a:p>
            <a:pPr algn="ctr">
              <a:buSzPct val="100000"/>
            </a:pPr>
            <a:endParaRPr lang="en-CA" sz="2400" dirty="0">
              <a:solidFill>
                <a:srgbClr val="000000"/>
              </a:solidFill>
              <a:latin typeface="+mn-lt"/>
            </a:endParaRPr>
          </a:p>
          <a:p>
            <a:pPr algn="ctr">
              <a:buSzPct val="100000"/>
            </a:pPr>
            <a:endParaRPr lang="en-CA" sz="2400" dirty="0">
              <a:solidFill>
                <a:srgbClr val="000000"/>
              </a:solidFill>
              <a:latin typeface="+mn-lt"/>
            </a:endParaRPr>
          </a:p>
        </p:txBody>
      </p:sp>
      <p:sp>
        <p:nvSpPr>
          <p:cNvPr id="16389" name="Text Box 5"/>
          <p:cNvSpPr txBox="1">
            <a:spLocks noChangeArrowheads="1"/>
          </p:cNvSpPr>
          <p:nvPr/>
        </p:nvSpPr>
        <p:spPr bwMode="auto">
          <a:xfrm>
            <a:off x="1338263" y="3716867"/>
            <a:ext cx="198755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0" name="Text Box 6"/>
          <p:cNvSpPr txBox="1">
            <a:spLocks noChangeArrowheads="1"/>
          </p:cNvSpPr>
          <p:nvPr/>
        </p:nvSpPr>
        <p:spPr bwMode="auto">
          <a:xfrm>
            <a:off x="6816725" y="39539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1" name="Text Box 7"/>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2" name="Text Box 8"/>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3" name="Text Box 9"/>
          <p:cNvSpPr txBox="1">
            <a:spLocks noChangeArrowheads="1"/>
          </p:cNvSpPr>
          <p:nvPr/>
        </p:nvSpPr>
        <p:spPr bwMode="auto">
          <a:xfrm>
            <a:off x="2579688" y="3881967"/>
            <a:ext cx="2093912" cy="2192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0732"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2400" b="1" dirty="0">
                <a:solidFill>
                  <a:srgbClr val="000000"/>
                </a:solidFill>
                <a:latin typeface="+mn-lt"/>
              </a:rPr>
              <a:t>n=4</a:t>
            </a:r>
          </a:p>
          <a:p>
            <a:pPr>
              <a:buSzPct val="100000"/>
            </a:pPr>
            <a:r>
              <a:rPr lang="en-CA" sz="2400" b="1" dirty="0">
                <a:solidFill>
                  <a:srgbClr val="000000"/>
                </a:solidFill>
                <a:latin typeface="+mn-lt"/>
              </a:rPr>
              <a:t>4-grams</a:t>
            </a:r>
          </a:p>
          <a:p>
            <a:pPr>
              <a:buSzPct val="100000"/>
            </a:pPr>
            <a:endParaRPr lang="en-CA" sz="2400" dirty="0">
              <a:solidFill>
                <a:srgbClr val="000000"/>
              </a:solidFill>
              <a:latin typeface="+mn-lt"/>
            </a:endParaRPr>
          </a:p>
          <a:p>
            <a:pPr>
              <a:buSzPct val="100000"/>
            </a:pPr>
            <a:r>
              <a:rPr lang="en-CA" sz="2400" b="1" dirty="0" err="1">
                <a:solidFill>
                  <a:srgbClr val="FF0000"/>
                </a:solidFill>
                <a:latin typeface="+mn-lt"/>
              </a:rPr>
              <a:t>A</a:t>
            </a:r>
            <a:r>
              <a:rPr lang="en-CA" sz="2400" b="1" dirty="0" err="1" smtClean="0">
                <a:solidFill>
                  <a:srgbClr val="FF0000"/>
                </a:solidFill>
                <a:latin typeface="+mn-lt"/>
              </a:rPr>
              <a:t>lic</a:t>
            </a:r>
            <a:endParaRPr lang="en-CA" sz="2400" b="1" dirty="0">
              <a:solidFill>
                <a:srgbClr val="FF0000"/>
              </a:solidFill>
              <a:latin typeface="+mn-lt"/>
            </a:endParaRPr>
          </a:p>
          <a:p>
            <a:pPr>
              <a:buSzPct val="100000"/>
            </a:pPr>
            <a:r>
              <a:rPr lang="en-CA" sz="2400" b="1" dirty="0" smtClean="0">
                <a:solidFill>
                  <a:srgbClr val="FF0000"/>
                </a:solidFill>
                <a:latin typeface="+mn-lt"/>
              </a:rPr>
              <a:t>lice</a:t>
            </a:r>
            <a:endParaRPr lang="en-CA" sz="2400" b="1" dirty="0">
              <a:solidFill>
                <a:srgbClr val="FF0000"/>
              </a:solidFill>
              <a:latin typeface="+mn-lt"/>
            </a:endParaRPr>
          </a:p>
          <a:p>
            <a:pPr>
              <a:buSzPct val="100000"/>
            </a:pPr>
            <a:r>
              <a:rPr lang="en-CA" sz="2400" b="1" dirty="0" smtClean="0">
                <a:solidFill>
                  <a:srgbClr val="FF0000"/>
                </a:solidFill>
                <a:latin typeface="+mn-lt"/>
              </a:rPr>
              <a:t>ice_</a:t>
            </a:r>
            <a:endParaRPr lang="en-CA" sz="2400" b="1" dirty="0">
              <a:solidFill>
                <a:srgbClr val="FF0000"/>
              </a:solidFill>
              <a:latin typeface="+mn-lt"/>
            </a:endParaRPr>
          </a:p>
          <a:p>
            <a:pPr>
              <a:buSzPct val="100000"/>
            </a:pPr>
            <a:r>
              <a:rPr lang="en-CA" sz="2400" b="1" dirty="0" err="1" smtClean="0">
                <a:solidFill>
                  <a:srgbClr val="FF0000"/>
                </a:solidFill>
                <a:latin typeface="+mn-lt"/>
              </a:rPr>
              <a:t>ce_w</a:t>
            </a:r>
            <a:r>
              <a:rPr lang="en-CA" sz="2400" b="1" dirty="0" smtClean="0">
                <a:solidFill>
                  <a:srgbClr val="FF0000"/>
                </a:solidFill>
                <a:latin typeface="+mn-lt"/>
              </a:rPr>
              <a:t> </a:t>
            </a:r>
            <a:endParaRPr lang="en-CA" sz="2400" dirty="0">
              <a:solidFill>
                <a:srgbClr val="FF0000"/>
              </a:solidFill>
              <a:latin typeface="+mn-lt"/>
            </a:endParaRPr>
          </a:p>
        </p:txBody>
      </p:sp>
      <p:sp>
        <p:nvSpPr>
          <p:cNvPr id="16394" name="Text Box 10"/>
          <p:cNvSpPr txBox="1">
            <a:spLocks noChangeArrowheads="1"/>
          </p:cNvSpPr>
          <p:nvPr/>
        </p:nvSpPr>
        <p:spPr bwMode="auto">
          <a:xfrm>
            <a:off x="5345906" y="3425827"/>
            <a:ext cx="3271838" cy="518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1800" dirty="0">
                <a:solidFill>
                  <a:srgbClr val="000000"/>
                </a:solidFill>
                <a:latin typeface="+mn-lt"/>
              </a:rPr>
              <a:t> </a:t>
            </a:r>
            <a:r>
              <a:rPr lang="en-CA" sz="1800" i="1" dirty="0">
                <a:solidFill>
                  <a:srgbClr val="000000"/>
                </a:solidFill>
                <a:latin typeface="+mn-lt"/>
              </a:rPr>
              <a:t>Alice's Adventures in the Wonderland</a:t>
            </a:r>
          </a:p>
          <a:p>
            <a:pPr>
              <a:buSzPct val="100000"/>
            </a:pPr>
            <a:r>
              <a:rPr lang="en-CA" sz="1800" dirty="0">
                <a:solidFill>
                  <a:srgbClr val="000000"/>
                </a:solidFill>
                <a:latin typeface="+mn-lt"/>
              </a:rPr>
              <a:t>by Lewis Carroll</a:t>
            </a:r>
          </a:p>
        </p:txBody>
      </p:sp>
      <p:sp>
        <p:nvSpPr>
          <p:cNvPr id="16395" name="Rectangle 11"/>
          <p:cNvSpPr>
            <a:spLocks/>
          </p:cNvSpPr>
          <p:nvPr/>
        </p:nvSpPr>
        <p:spPr bwMode="auto">
          <a:xfrm>
            <a:off x="1331118" y="2592390"/>
            <a:ext cx="535783" cy="388937"/>
          </a:xfrm>
          <a:prstGeom prst="rect">
            <a:avLst/>
          </a:prstGeom>
          <a:noFill/>
          <a:ln w="36000">
            <a:solidFill>
              <a:srgbClr val="DC23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p>
            <a:pPr eaLnBrk="0" hangingPunct="0">
              <a:buClr>
                <a:srgbClr val="000000"/>
              </a:buClr>
              <a:buSzPct val="100000"/>
              <a:buFont typeface="Times New Roman" pitchFamily="18" charset="0"/>
              <a:buNone/>
            </a:pPr>
            <a:endParaRPr lang="en-CA"/>
          </a:p>
        </p:txBody>
      </p:sp>
      <p:sp>
        <p:nvSpPr>
          <p:cNvPr id="16396" name="Text Box 12"/>
          <p:cNvSpPr txBox="1">
            <a:spLocks noChangeArrowheads="1"/>
          </p:cNvSpPr>
          <p:nvPr/>
        </p:nvSpPr>
        <p:spPr bwMode="auto">
          <a:xfrm>
            <a:off x="1335882" y="1536700"/>
            <a:ext cx="6472236"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800" b="1" dirty="0">
                <a:solidFill>
                  <a:srgbClr val="000000"/>
                </a:solidFill>
                <a:latin typeface="+mn-lt"/>
              </a:rPr>
              <a:t>Strings of n consecutive characters</a:t>
            </a:r>
          </a:p>
          <a:p>
            <a:pPr algn="ctr">
              <a:buSzPct val="100000"/>
            </a:pPr>
            <a:r>
              <a:rPr lang="en-CA" sz="2800" b="1" dirty="0">
                <a:solidFill>
                  <a:srgbClr val="000000"/>
                </a:solidFill>
                <a:latin typeface="+mn-lt"/>
              </a:rPr>
              <a:t>from a given text</a:t>
            </a:r>
          </a:p>
        </p:txBody>
      </p:sp>
      <p:sp>
        <p:nvSpPr>
          <p:cNvPr id="16398" name="Title 1"/>
          <p:cNvSpPr txBox="1">
            <a:spLocks/>
          </p:cNvSpPr>
          <p:nvPr/>
        </p:nvSpPr>
        <p:spPr bwMode="auto">
          <a:xfrm>
            <a:off x="381001" y="152400"/>
            <a:ext cx="83343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75" tIns="40725" rIns="81675" bIns="40725"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r>
              <a:rPr lang="en-US" sz="3200">
                <a:solidFill>
                  <a:srgbClr val="9DBF00"/>
                </a:solidFill>
                <a:latin typeface="+mn-lt"/>
              </a:rPr>
              <a:t>Character N-Grams</a:t>
            </a:r>
          </a:p>
        </p:txBody>
      </p:sp>
      <p:sp>
        <p:nvSpPr>
          <p:cNvPr id="16" name="Rectangle 15"/>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a:off x="25400" y="262918"/>
            <a:ext cx="9144000" cy="523220"/>
          </a:xfrm>
          <a:prstGeom prst="rect">
            <a:avLst/>
          </a:prstGeom>
          <a:noFill/>
        </p:spPr>
        <p:txBody>
          <a:bodyPr wrap="square" rtlCol="0">
            <a:spAutoFit/>
          </a:bodyPr>
          <a:lstStyle/>
          <a:p>
            <a:r>
              <a:rPr lang="en-CA" sz="2800" b="1" dirty="0" smtClean="0"/>
              <a:t>Character n-grams </a:t>
            </a:r>
          </a:p>
        </p:txBody>
      </p:sp>
    </p:spTree>
    <p:extLst>
      <p:ext uri="{BB962C8B-B14F-4D97-AF65-F5344CB8AC3E}">
        <p14:creationId xmlns:p14="http://schemas.microsoft.com/office/powerpoint/2010/main" val="1450749472"/>
      </p:ext>
    </p:extLst>
  </p:cSld>
  <p:clrMapOvr>
    <a:masterClrMapping/>
  </p:clrMapOvr>
  <p:transition spd="med" advTm="11359"/>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57745" y="1142823"/>
            <a:ext cx="8564880" cy="817313"/>
          </a:xfrm>
          <a:prstGeom prst="rect">
            <a:avLst/>
          </a:prstGeom>
        </p:spPr>
        <p:txBody>
          <a:bodyPr vert="horz" wrap="square" lIns="0" tIns="0" rIns="0" bIns="0" rtlCol="0">
            <a:noAutofit/>
          </a:bodyPr>
          <a:lstStyle/>
          <a:p>
            <a:pPr marL="12700">
              <a:lnSpc>
                <a:spcPct val="100000"/>
              </a:lnSpc>
            </a:pPr>
            <a:r>
              <a:rPr sz="2400" b="1" dirty="0" smtClean="0">
                <a:solidFill>
                  <a:srgbClr val="9DBF00"/>
                </a:solidFill>
                <a:cs typeface="Arial"/>
              </a:rPr>
              <a:t>P</a:t>
            </a:r>
            <a:r>
              <a:rPr sz="2400" b="1" spc="-10" dirty="0" smtClean="0">
                <a:solidFill>
                  <a:srgbClr val="9DBF00"/>
                </a:solidFill>
                <a:cs typeface="Arial"/>
              </a:rPr>
              <a:t>rofile</a:t>
            </a:r>
            <a:endParaRPr sz="2400" dirty="0">
              <a:solidFill>
                <a:srgbClr val="9DBF00"/>
              </a:solidFill>
              <a:cs typeface="Arial"/>
            </a:endParaRPr>
          </a:p>
          <a:p>
            <a:pPr marL="12700">
              <a:lnSpc>
                <a:spcPts val="2680"/>
              </a:lnSpc>
            </a:pPr>
            <a:r>
              <a:rPr sz="2400" b="1" dirty="0" smtClean="0">
                <a:solidFill>
                  <a:srgbClr val="3B3B3B"/>
                </a:solidFill>
                <a:cs typeface="Arial"/>
              </a:rPr>
              <a:t>a</a:t>
            </a:r>
            <a:r>
              <a:rPr sz="2400" b="1" spc="-10" dirty="0" smtClean="0">
                <a:solidFill>
                  <a:srgbClr val="3B3B3B"/>
                </a:solidFill>
                <a:cs typeface="Arial"/>
              </a:rPr>
              <a:t> </a:t>
            </a:r>
            <a:r>
              <a:rPr sz="2400" b="1" spc="0" dirty="0" smtClean="0">
                <a:solidFill>
                  <a:srgbClr val="3B3B3B"/>
                </a:solidFill>
                <a:cs typeface="Arial"/>
              </a:rPr>
              <a:t>s</a:t>
            </a:r>
            <a:r>
              <a:rPr sz="2400" b="1" spc="-10" dirty="0" smtClean="0">
                <a:solidFill>
                  <a:srgbClr val="3B3B3B"/>
                </a:solidFill>
                <a:cs typeface="Arial"/>
              </a:rPr>
              <a:t>e</a:t>
            </a:r>
            <a:r>
              <a:rPr sz="2400" b="1" spc="-25" dirty="0" smtClean="0">
                <a:solidFill>
                  <a:srgbClr val="3B3B3B"/>
                </a:solidFill>
                <a:cs typeface="Arial"/>
              </a:rPr>
              <a:t>q</a:t>
            </a:r>
            <a:r>
              <a:rPr sz="2400" b="1" spc="-15" dirty="0" smtClean="0">
                <a:solidFill>
                  <a:srgbClr val="3B3B3B"/>
                </a:solidFill>
                <a:cs typeface="Arial"/>
              </a:rPr>
              <a:t>u</a:t>
            </a:r>
            <a:r>
              <a:rPr sz="2400" b="1" spc="-10" dirty="0" smtClean="0">
                <a:solidFill>
                  <a:srgbClr val="3B3B3B"/>
                </a:solidFill>
                <a:cs typeface="Arial"/>
              </a:rPr>
              <a:t>e</a:t>
            </a:r>
            <a:r>
              <a:rPr sz="2400" b="1" spc="-25" dirty="0" smtClean="0">
                <a:solidFill>
                  <a:srgbClr val="3B3B3B"/>
                </a:solidFill>
                <a:cs typeface="Arial"/>
              </a:rPr>
              <a:t>n</a:t>
            </a:r>
            <a:r>
              <a:rPr sz="2400" b="1" spc="-10" dirty="0" smtClean="0">
                <a:solidFill>
                  <a:srgbClr val="3B3B3B"/>
                </a:solidFill>
                <a:cs typeface="Arial"/>
              </a:rPr>
              <a:t>c</a:t>
            </a:r>
            <a:r>
              <a:rPr sz="2400" b="1" spc="0" dirty="0" smtClean="0">
                <a:solidFill>
                  <a:srgbClr val="3B3B3B"/>
                </a:solidFill>
                <a:cs typeface="Arial"/>
              </a:rPr>
              <a:t>e </a:t>
            </a:r>
            <a:r>
              <a:rPr sz="2400" b="1" spc="-25" dirty="0" smtClean="0">
                <a:cs typeface="Arial"/>
              </a:rPr>
              <a:t>o</a:t>
            </a:r>
            <a:r>
              <a:rPr sz="2400" b="1" spc="0" dirty="0" smtClean="0">
                <a:cs typeface="Arial"/>
              </a:rPr>
              <a:t>f</a:t>
            </a:r>
            <a:r>
              <a:rPr sz="2400" b="1" spc="30" dirty="0" smtClean="0">
                <a:solidFill>
                  <a:srgbClr val="9DBF00"/>
                </a:solidFill>
                <a:cs typeface="Arial"/>
              </a:rPr>
              <a:t> </a:t>
            </a:r>
            <a:r>
              <a:rPr sz="2400" b="1" spc="-15" dirty="0" smtClean="0">
                <a:solidFill>
                  <a:srgbClr val="9DBF00"/>
                </a:solidFill>
                <a:cs typeface="Arial"/>
              </a:rPr>
              <a:t>L</a:t>
            </a:r>
            <a:r>
              <a:rPr sz="2400" b="1" spc="-10" dirty="0" smtClean="0">
                <a:solidFill>
                  <a:srgbClr val="9DBF00"/>
                </a:solidFill>
                <a:cs typeface="Arial"/>
              </a:rPr>
              <a:t> </a:t>
            </a:r>
            <a:r>
              <a:rPr sz="2400" b="1" spc="0" dirty="0" smtClean="0">
                <a:solidFill>
                  <a:srgbClr val="3B3B3B"/>
                </a:solidFill>
                <a:cs typeface="Arial"/>
              </a:rPr>
              <a:t>m</a:t>
            </a:r>
            <a:r>
              <a:rPr sz="2400" b="1" spc="-25" dirty="0" smtClean="0">
                <a:solidFill>
                  <a:srgbClr val="3B3B3B"/>
                </a:solidFill>
                <a:cs typeface="Arial"/>
              </a:rPr>
              <a:t>o</a:t>
            </a:r>
            <a:r>
              <a:rPr sz="2400" b="1" spc="-10" dirty="0" smtClean="0">
                <a:solidFill>
                  <a:srgbClr val="3B3B3B"/>
                </a:solidFill>
                <a:cs typeface="Arial"/>
              </a:rPr>
              <a:t>s</a:t>
            </a:r>
            <a:r>
              <a:rPr sz="2400" b="1" spc="0" dirty="0" smtClean="0">
                <a:solidFill>
                  <a:srgbClr val="3B3B3B"/>
                </a:solidFill>
                <a:cs typeface="Arial"/>
              </a:rPr>
              <a:t>t</a:t>
            </a:r>
            <a:r>
              <a:rPr sz="2400" b="1" spc="5" dirty="0" smtClean="0">
                <a:solidFill>
                  <a:srgbClr val="3B3B3B"/>
                </a:solidFill>
                <a:cs typeface="Arial"/>
              </a:rPr>
              <a:t> </a:t>
            </a:r>
            <a:r>
              <a:rPr sz="2400" b="1" spc="-10" dirty="0" smtClean="0">
                <a:solidFill>
                  <a:srgbClr val="3B3B3B"/>
                </a:solidFill>
                <a:cs typeface="Arial"/>
              </a:rPr>
              <a:t>c</a:t>
            </a:r>
            <a:r>
              <a:rPr sz="2400" b="1" spc="-15" dirty="0" smtClean="0">
                <a:solidFill>
                  <a:srgbClr val="3B3B3B"/>
                </a:solidFill>
                <a:cs typeface="Arial"/>
              </a:rPr>
              <a:t>o</a:t>
            </a:r>
            <a:r>
              <a:rPr sz="2400" b="1" spc="-5" dirty="0" smtClean="0">
                <a:solidFill>
                  <a:srgbClr val="3B3B3B"/>
                </a:solidFill>
                <a:cs typeface="Arial"/>
              </a:rPr>
              <a:t>m</a:t>
            </a:r>
            <a:r>
              <a:rPr sz="2400" b="1" spc="0" dirty="0" smtClean="0">
                <a:solidFill>
                  <a:srgbClr val="3B3B3B"/>
                </a:solidFill>
                <a:cs typeface="Arial"/>
              </a:rPr>
              <a:t>m</a:t>
            </a:r>
            <a:r>
              <a:rPr sz="2400" b="1" spc="-25" dirty="0" smtClean="0">
                <a:solidFill>
                  <a:srgbClr val="3B3B3B"/>
                </a:solidFill>
                <a:cs typeface="Arial"/>
              </a:rPr>
              <a:t>o</a:t>
            </a:r>
            <a:r>
              <a:rPr sz="2400" b="1" spc="-15" dirty="0" smtClean="0">
                <a:solidFill>
                  <a:srgbClr val="3B3B3B"/>
                </a:solidFill>
                <a:cs typeface="Arial"/>
              </a:rPr>
              <a:t>n </a:t>
            </a:r>
            <a:r>
              <a:rPr sz="2400" b="1" spc="-25" dirty="0" smtClean="0">
                <a:solidFill>
                  <a:srgbClr val="3B3B3B"/>
                </a:solidFill>
                <a:cs typeface="Arial"/>
              </a:rPr>
              <a:t>n</a:t>
            </a:r>
            <a:r>
              <a:rPr sz="2400" b="1" spc="-15" dirty="0" smtClean="0">
                <a:solidFill>
                  <a:srgbClr val="3B3B3B"/>
                </a:solidFill>
                <a:cs typeface="Arial"/>
              </a:rPr>
              <a:t>-gr</a:t>
            </a:r>
            <a:r>
              <a:rPr sz="2400" b="1" spc="-10" dirty="0" smtClean="0">
                <a:solidFill>
                  <a:srgbClr val="3B3B3B"/>
                </a:solidFill>
                <a:cs typeface="Arial"/>
              </a:rPr>
              <a:t>a</a:t>
            </a:r>
            <a:r>
              <a:rPr sz="2400" b="1" spc="-5" dirty="0" smtClean="0">
                <a:solidFill>
                  <a:srgbClr val="3B3B3B"/>
                </a:solidFill>
                <a:cs typeface="Arial"/>
              </a:rPr>
              <a:t>m</a:t>
            </a:r>
            <a:r>
              <a:rPr sz="2400" b="1" spc="0" dirty="0" smtClean="0">
                <a:solidFill>
                  <a:srgbClr val="3B3B3B"/>
                </a:solidFill>
                <a:cs typeface="Arial"/>
              </a:rPr>
              <a:t>s </a:t>
            </a:r>
            <a:r>
              <a:rPr sz="2400" b="1" spc="-25" dirty="0" smtClean="0">
                <a:solidFill>
                  <a:srgbClr val="3B3B3B"/>
                </a:solidFill>
                <a:cs typeface="Arial"/>
              </a:rPr>
              <a:t>o</a:t>
            </a:r>
            <a:r>
              <a:rPr sz="2400" b="1" spc="0" dirty="0" smtClean="0">
                <a:solidFill>
                  <a:srgbClr val="3B3B3B"/>
                </a:solidFill>
                <a:cs typeface="Arial"/>
              </a:rPr>
              <a:t>f</a:t>
            </a:r>
            <a:r>
              <a:rPr sz="2400" b="1" spc="5" dirty="0" smtClean="0">
                <a:solidFill>
                  <a:srgbClr val="3B3B3B"/>
                </a:solidFill>
                <a:cs typeface="Arial"/>
              </a:rPr>
              <a:t> </a:t>
            </a:r>
            <a:r>
              <a:rPr sz="2400" b="1" spc="0" dirty="0" smtClean="0">
                <a:solidFill>
                  <a:srgbClr val="3B3B3B"/>
                </a:solidFill>
                <a:cs typeface="Arial"/>
              </a:rPr>
              <a:t>a</a:t>
            </a:r>
            <a:r>
              <a:rPr sz="2400" b="1" spc="-10" dirty="0" smtClean="0">
                <a:solidFill>
                  <a:srgbClr val="3B3B3B"/>
                </a:solidFill>
                <a:cs typeface="Arial"/>
              </a:rPr>
              <a:t> </a:t>
            </a:r>
            <a:r>
              <a:rPr sz="2400" b="1" spc="-15" dirty="0" smtClean="0">
                <a:solidFill>
                  <a:srgbClr val="3B3B3B"/>
                </a:solidFill>
                <a:cs typeface="Arial"/>
              </a:rPr>
              <a:t>gi</a:t>
            </a:r>
            <a:r>
              <a:rPr sz="2400" b="1" spc="-10" dirty="0" smtClean="0">
                <a:solidFill>
                  <a:srgbClr val="3B3B3B"/>
                </a:solidFill>
                <a:cs typeface="Arial"/>
              </a:rPr>
              <a:t>ve</a:t>
            </a:r>
            <a:r>
              <a:rPr sz="2400" b="1" spc="-15" dirty="0" smtClean="0">
                <a:solidFill>
                  <a:srgbClr val="3B3B3B"/>
                </a:solidFill>
                <a:cs typeface="Arial"/>
              </a:rPr>
              <a:t>n </a:t>
            </a:r>
            <a:r>
              <a:rPr sz="2400" b="1" spc="-10" dirty="0" smtClean="0">
                <a:solidFill>
                  <a:srgbClr val="3B3B3B"/>
                </a:solidFill>
                <a:cs typeface="Arial"/>
              </a:rPr>
              <a:t>le</a:t>
            </a:r>
            <a:r>
              <a:rPr sz="2400" b="1" spc="-15" dirty="0" smtClean="0">
                <a:solidFill>
                  <a:srgbClr val="3B3B3B"/>
                </a:solidFill>
                <a:cs typeface="Arial"/>
              </a:rPr>
              <a:t>n</a:t>
            </a:r>
            <a:r>
              <a:rPr sz="2400" b="1" spc="-25" dirty="0" smtClean="0">
                <a:solidFill>
                  <a:srgbClr val="3B3B3B"/>
                </a:solidFill>
                <a:cs typeface="Arial"/>
              </a:rPr>
              <a:t>g</a:t>
            </a:r>
            <a:r>
              <a:rPr sz="2400" b="1" spc="-15" dirty="0" smtClean="0">
                <a:solidFill>
                  <a:srgbClr val="3B3B3B"/>
                </a:solidFill>
                <a:cs typeface="Arial"/>
              </a:rPr>
              <a:t>th</a:t>
            </a:r>
            <a:r>
              <a:rPr sz="2400" b="1" spc="50" dirty="0" smtClean="0">
                <a:solidFill>
                  <a:srgbClr val="9DBF00"/>
                </a:solidFill>
                <a:cs typeface="Arial"/>
              </a:rPr>
              <a:t> </a:t>
            </a:r>
            <a:r>
              <a:rPr sz="2400" b="1" spc="-15" dirty="0" smtClean="0">
                <a:solidFill>
                  <a:srgbClr val="9DBF00"/>
                </a:solidFill>
                <a:cs typeface="Arial"/>
              </a:rPr>
              <a:t>n</a:t>
            </a:r>
            <a:endParaRPr sz="2400" dirty="0">
              <a:solidFill>
                <a:srgbClr val="9DBF00"/>
              </a:solidFill>
              <a:cs typeface="Arial"/>
            </a:endParaRPr>
          </a:p>
        </p:txBody>
      </p:sp>
      <p:sp>
        <p:nvSpPr>
          <p:cNvPr id="11" name="Rectangle 10"/>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5400" y="262918"/>
            <a:ext cx="9144000" cy="523220"/>
          </a:xfrm>
          <a:prstGeom prst="rect">
            <a:avLst/>
          </a:prstGeom>
          <a:noFill/>
        </p:spPr>
        <p:txBody>
          <a:bodyPr wrap="square" rtlCol="0">
            <a:spAutoFit/>
          </a:bodyPr>
          <a:lstStyle/>
          <a:p>
            <a:r>
              <a:rPr lang="en-CA" sz="2800" b="1" dirty="0" smtClean="0"/>
              <a:t>CNG dissimilarity - formula  </a:t>
            </a:r>
          </a:p>
        </p:txBody>
      </p:sp>
    </p:spTree>
    <p:extLst>
      <p:ext uri="{BB962C8B-B14F-4D97-AF65-F5344CB8AC3E}">
        <p14:creationId xmlns:p14="http://schemas.microsoft.com/office/powerpoint/2010/main" val="3895393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57745" y="1142823"/>
            <a:ext cx="8564880" cy="817313"/>
          </a:xfrm>
          <a:prstGeom prst="rect">
            <a:avLst/>
          </a:prstGeom>
        </p:spPr>
        <p:txBody>
          <a:bodyPr vert="horz" wrap="square" lIns="0" tIns="0" rIns="0" bIns="0" rtlCol="0">
            <a:noAutofit/>
          </a:bodyPr>
          <a:lstStyle/>
          <a:p>
            <a:pPr marL="12700">
              <a:lnSpc>
                <a:spcPct val="100000"/>
              </a:lnSpc>
            </a:pPr>
            <a:r>
              <a:rPr sz="2400" b="1" dirty="0" smtClean="0">
                <a:solidFill>
                  <a:srgbClr val="9DBF00"/>
                </a:solidFill>
                <a:cs typeface="Arial"/>
              </a:rPr>
              <a:t>P</a:t>
            </a:r>
            <a:r>
              <a:rPr sz="2400" b="1" spc="-10" dirty="0" smtClean="0">
                <a:solidFill>
                  <a:srgbClr val="9DBF00"/>
                </a:solidFill>
                <a:cs typeface="Arial"/>
              </a:rPr>
              <a:t>rofile</a:t>
            </a:r>
            <a:endParaRPr sz="2400" dirty="0">
              <a:solidFill>
                <a:srgbClr val="9DBF00"/>
              </a:solidFill>
              <a:cs typeface="Arial"/>
            </a:endParaRPr>
          </a:p>
          <a:p>
            <a:pPr marL="12700">
              <a:lnSpc>
                <a:spcPts val="2680"/>
              </a:lnSpc>
            </a:pPr>
            <a:r>
              <a:rPr sz="2400" b="1" dirty="0" smtClean="0">
                <a:solidFill>
                  <a:srgbClr val="3B3B3B"/>
                </a:solidFill>
                <a:cs typeface="Arial"/>
              </a:rPr>
              <a:t>a</a:t>
            </a:r>
            <a:r>
              <a:rPr sz="2400" b="1" spc="-10" dirty="0" smtClean="0">
                <a:solidFill>
                  <a:srgbClr val="3B3B3B"/>
                </a:solidFill>
                <a:cs typeface="Arial"/>
              </a:rPr>
              <a:t> </a:t>
            </a:r>
            <a:r>
              <a:rPr sz="2400" b="1" spc="0" dirty="0" smtClean="0">
                <a:solidFill>
                  <a:srgbClr val="3B3B3B"/>
                </a:solidFill>
                <a:cs typeface="Arial"/>
              </a:rPr>
              <a:t>s</a:t>
            </a:r>
            <a:r>
              <a:rPr sz="2400" b="1" spc="-10" dirty="0" smtClean="0">
                <a:solidFill>
                  <a:srgbClr val="3B3B3B"/>
                </a:solidFill>
                <a:cs typeface="Arial"/>
              </a:rPr>
              <a:t>e</a:t>
            </a:r>
            <a:r>
              <a:rPr sz="2400" b="1" spc="-25" dirty="0" smtClean="0">
                <a:solidFill>
                  <a:srgbClr val="3B3B3B"/>
                </a:solidFill>
                <a:cs typeface="Arial"/>
              </a:rPr>
              <a:t>q</a:t>
            </a:r>
            <a:r>
              <a:rPr sz="2400" b="1" spc="-15" dirty="0" smtClean="0">
                <a:solidFill>
                  <a:srgbClr val="3B3B3B"/>
                </a:solidFill>
                <a:cs typeface="Arial"/>
              </a:rPr>
              <a:t>u</a:t>
            </a:r>
            <a:r>
              <a:rPr sz="2400" b="1" spc="-10" dirty="0" smtClean="0">
                <a:solidFill>
                  <a:srgbClr val="3B3B3B"/>
                </a:solidFill>
                <a:cs typeface="Arial"/>
              </a:rPr>
              <a:t>e</a:t>
            </a:r>
            <a:r>
              <a:rPr sz="2400" b="1" spc="-25" dirty="0" smtClean="0">
                <a:solidFill>
                  <a:srgbClr val="3B3B3B"/>
                </a:solidFill>
                <a:cs typeface="Arial"/>
              </a:rPr>
              <a:t>n</a:t>
            </a:r>
            <a:r>
              <a:rPr sz="2400" b="1" spc="-10" dirty="0" smtClean="0">
                <a:solidFill>
                  <a:srgbClr val="3B3B3B"/>
                </a:solidFill>
                <a:cs typeface="Arial"/>
              </a:rPr>
              <a:t>c</a:t>
            </a:r>
            <a:r>
              <a:rPr sz="2400" b="1" spc="0" dirty="0" smtClean="0">
                <a:solidFill>
                  <a:srgbClr val="3B3B3B"/>
                </a:solidFill>
                <a:cs typeface="Arial"/>
              </a:rPr>
              <a:t>e </a:t>
            </a:r>
            <a:r>
              <a:rPr sz="2400" b="1" spc="-25" dirty="0" smtClean="0">
                <a:cs typeface="Arial"/>
              </a:rPr>
              <a:t>o</a:t>
            </a:r>
            <a:r>
              <a:rPr sz="2400" b="1" spc="0" dirty="0" smtClean="0">
                <a:cs typeface="Arial"/>
              </a:rPr>
              <a:t>f</a:t>
            </a:r>
            <a:r>
              <a:rPr sz="2400" b="1" spc="30" dirty="0" smtClean="0">
                <a:solidFill>
                  <a:srgbClr val="9DBF00"/>
                </a:solidFill>
                <a:cs typeface="Arial"/>
              </a:rPr>
              <a:t> </a:t>
            </a:r>
            <a:r>
              <a:rPr sz="2400" b="1" spc="-15" dirty="0" smtClean="0">
                <a:solidFill>
                  <a:srgbClr val="9DBF00"/>
                </a:solidFill>
                <a:cs typeface="Arial"/>
              </a:rPr>
              <a:t>L</a:t>
            </a:r>
            <a:r>
              <a:rPr sz="2400" b="1" spc="-10" dirty="0" smtClean="0">
                <a:solidFill>
                  <a:srgbClr val="9DBF00"/>
                </a:solidFill>
                <a:cs typeface="Arial"/>
              </a:rPr>
              <a:t> </a:t>
            </a:r>
            <a:r>
              <a:rPr sz="2400" b="1" spc="0" dirty="0" smtClean="0">
                <a:solidFill>
                  <a:srgbClr val="3B3B3B"/>
                </a:solidFill>
                <a:cs typeface="Arial"/>
              </a:rPr>
              <a:t>m</a:t>
            </a:r>
            <a:r>
              <a:rPr sz="2400" b="1" spc="-25" dirty="0" smtClean="0">
                <a:solidFill>
                  <a:srgbClr val="3B3B3B"/>
                </a:solidFill>
                <a:cs typeface="Arial"/>
              </a:rPr>
              <a:t>o</a:t>
            </a:r>
            <a:r>
              <a:rPr sz="2400" b="1" spc="-10" dirty="0" smtClean="0">
                <a:solidFill>
                  <a:srgbClr val="3B3B3B"/>
                </a:solidFill>
                <a:cs typeface="Arial"/>
              </a:rPr>
              <a:t>s</a:t>
            </a:r>
            <a:r>
              <a:rPr sz="2400" b="1" spc="0" dirty="0" smtClean="0">
                <a:solidFill>
                  <a:srgbClr val="3B3B3B"/>
                </a:solidFill>
                <a:cs typeface="Arial"/>
              </a:rPr>
              <a:t>t</a:t>
            </a:r>
            <a:r>
              <a:rPr sz="2400" b="1" spc="5" dirty="0" smtClean="0">
                <a:solidFill>
                  <a:srgbClr val="3B3B3B"/>
                </a:solidFill>
                <a:cs typeface="Arial"/>
              </a:rPr>
              <a:t> </a:t>
            </a:r>
            <a:r>
              <a:rPr sz="2400" b="1" spc="-10" dirty="0" smtClean="0">
                <a:solidFill>
                  <a:srgbClr val="3B3B3B"/>
                </a:solidFill>
                <a:cs typeface="Arial"/>
              </a:rPr>
              <a:t>c</a:t>
            </a:r>
            <a:r>
              <a:rPr sz="2400" b="1" spc="-15" dirty="0" smtClean="0">
                <a:solidFill>
                  <a:srgbClr val="3B3B3B"/>
                </a:solidFill>
                <a:cs typeface="Arial"/>
              </a:rPr>
              <a:t>o</a:t>
            </a:r>
            <a:r>
              <a:rPr sz="2400" b="1" spc="-5" dirty="0" smtClean="0">
                <a:solidFill>
                  <a:srgbClr val="3B3B3B"/>
                </a:solidFill>
                <a:cs typeface="Arial"/>
              </a:rPr>
              <a:t>m</a:t>
            </a:r>
            <a:r>
              <a:rPr sz="2400" b="1" spc="0" dirty="0" smtClean="0">
                <a:solidFill>
                  <a:srgbClr val="3B3B3B"/>
                </a:solidFill>
                <a:cs typeface="Arial"/>
              </a:rPr>
              <a:t>m</a:t>
            </a:r>
            <a:r>
              <a:rPr sz="2400" b="1" spc="-25" dirty="0" smtClean="0">
                <a:solidFill>
                  <a:srgbClr val="3B3B3B"/>
                </a:solidFill>
                <a:cs typeface="Arial"/>
              </a:rPr>
              <a:t>o</a:t>
            </a:r>
            <a:r>
              <a:rPr sz="2400" b="1" spc="-15" dirty="0" smtClean="0">
                <a:solidFill>
                  <a:srgbClr val="3B3B3B"/>
                </a:solidFill>
                <a:cs typeface="Arial"/>
              </a:rPr>
              <a:t>n </a:t>
            </a:r>
            <a:r>
              <a:rPr sz="2400" b="1" spc="-25" dirty="0" smtClean="0">
                <a:solidFill>
                  <a:srgbClr val="3B3B3B"/>
                </a:solidFill>
                <a:cs typeface="Arial"/>
              </a:rPr>
              <a:t>n</a:t>
            </a:r>
            <a:r>
              <a:rPr sz="2400" b="1" spc="-15" dirty="0" smtClean="0">
                <a:solidFill>
                  <a:srgbClr val="3B3B3B"/>
                </a:solidFill>
                <a:cs typeface="Arial"/>
              </a:rPr>
              <a:t>-gr</a:t>
            </a:r>
            <a:r>
              <a:rPr sz="2400" b="1" spc="-10" dirty="0" smtClean="0">
                <a:solidFill>
                  <a:srgbClr val="3B3B3B"/>
                </a:solidFill>
                <a:cs typeface="Arial"/>
              </a:rPr>
              <a:t>a</a:t>
            </a:r>
            <a:r>
              <a:rPr sz="2400" b="1" spc="-5" dirty="0" smtClean="0">
                <a:solidFill>
                  <a:srgbClr val="3B3B3B"/>
                </a:solidFill>
                <a:cs typeface="Arial"/>
              </a:rPr>
              <a:t>m</a:t>
            </a:r>
            <a:r>
              <a:rPr sz="2400" b="1" spc="0" dirty="0" smtClean="0">
                <a:solidFill>
                  <a:srgbClr val="3B3B3B"/>
                </a:solidFill>
                <a:cs typeface="Arial"/>
              </a:rPr>
              <a:t>s </a:t>
            </a:r>
            <a:r>
              <a:rPr sz="2400" b="1" spc="-25" dirty="0" smtClean="0">
                <a:solidFill>
                  <a:srgbClr val="3B3B3B"/>
                </a:solidFill>
                <a:cs typeface="Arial"/>
              </a:rPr>
              <a:t>o</a:t>
            </a:r>
            <a:r>
              <a:rPr sz="2400" b="1" spc="0" dirty="0" smtClean="0">
                <a:solidFill>
                  <a:srgbClr val="3B3B3B"/>
                </a:solidFill>
                <a:cs typeface="Arial"/>
              </a:rPr>
              <a:t>f</a:t>
            </a:r>
            <a:r>
              <a:rPr sz="2400" b="1" spc="5" dirty="0" smtClean="0">
                <a:solidFill>
                  <a:srgbClr val="3B3B3B"/>
                </a:solidFill>
                <a:cs typeface="Arial"/>
              </a:rPr>
              <a:t> </a:t>
            </a:r>
            <a:r>
              <a:rPr sz="2400" b="1" spc="0" dirty="0" smtClean="0">
                <a:solidFill>
                  <a:srgbClr val="3B3B3B"/>
                </a:solidFill>
                <a:cs typeface="Arial"/>
              </a:rPr>
              <a:t>a</a:t>
            </a:r>
            <a:r>
              <a:rPr sz="2400" b="1" spc="-10" dirty="0" smtClean="0">
                <a:solidFill>
                  <a:srgbClr val="3B3B3B"/>
                </a:solidFill>
                <a:cs typeface="Arial"/>
              </a:rPr>
              <a:t> </a:t>
            </a:r>
            <a:r>
              <a:rPr sz="2400" b="1" spc="-15" dirty="0" smtClean="0">
                <a:solidFill>
                  <a:srgbClr val="3B3B3B"/>
                </a:solidFill>
                <a:cs typeface="Arial"/>
              </a:rPr>
              <a:t>gi</a:t>
            </a:r>
            <a:r>
              <a:rPr sz="2400" b="1" spc="-10" dirty="0" smtClean="0">
                <a:solidFill>
                  <a:srgbClr val="3B3B3B"/>
                </a:solidFill>
                <a:cs typeface="Arial"/>
              </a:rPr>
              <a:t>ve</a:t>
            </a:r>
            <a:r>
              <a:rPr sz="2400" b="1" spc="-15" dirty="0" smtClean="0">
                <a:solidFill>
                  <a:srgbClr val="3B3B3B"/>
                </a:solidFill>
                <a:cs typeface="Arial"/>
              </a:rPr>
              <a:t>n </a:t>
            </a:r>
            <a:r>
              <a:rPr sz="2400" b="1" spc="-10" dirty="0" smtClean="0">
                <a:solidFill>
                  <a:srgbClr val="3B3B3B"/>
                </a:solidFill>
                <a:cs typeface="Arial"/>
              </a:rPr>
              <a:t>le</a:t>
            </a:r>
            <a:r>
              <a:rPr sz="2400" b="1" spc="-15" dirty="0" smtClean="0">
                <a:solidFill>
                  <a:srgbClr val="3B3B3B"/>
                </a:solidFill>
                <a:cs typeface="Arial"/>
              </a:rPr>
              <a:t>n</a:t>
            </a:r>
            <a:r>
              <a:rPr sz="2400" b="1" spc="-25" dirty="0" smtClean="0">
                <a:solidFill>
                  <a:srgbClr val="3B3B3B"/>
                </a:solidFill>
                <a:cs typeface="Arial"/>
              </a:rPr>
              <a:t>g</a:t>
            </a:r>
            <a:r>
              <a:rPr sz="2400" b="1" spc="-15" dirty="0" smtClean="0">
                <a:solidFill>
                  <a:srgbClr val="3B3B3B"/>
                </a:solidFill>
                <a:cs typeface="Arial"/>
              </a:rPr>
              <a:t>th</a:t>
            </a:r>
            <a:r>
              <a:rPr sz="2400" b="1" spc="50" dirty="0" smtClean="0">
                <a:solidFill>
                  <a:srgbClr val="9DBF00"/>
                </a:solidFill>
                <a:cs typeface="Arial"/>
              </a:rPr>
              <a:t> </a:t>
            </a:r>
            <a:r>
              <a:rPr sz="2400" b="1" spc="-15" dirty="0" smtClean="0">
                <a:solidFill>
                  <a:srgbClr val="9DBF00"/>
                </a:solidFill>
                <a:cs typeface="Arial"/>
              </a:rPr>
              <a:t>n</a:t>
            </a:r>
            <a:endParaRPr sz="2400" dirty="0">
              <a:solidFill>
                <a:srgbClr val="9DBF00"/>
              </a:solidFill>
              <a:cs typeface="Arial"/>
            </a:endParaRPr>
          </a:p>
        </p:txBody>
      </p:sp>
      <p:sp>
        <p:nvSpPr>
          <p:cNvPr id="6" name="object 5"/>
          <p:cNvSpPr txBox="1"/>
          <p:nvPr/>
        </p:nvSpPr>
        <p:spPr>
          <a:xfrm>
            <a:off x="3222125" y="1802835"/>
            <a:ext cx="2699749" cy="337714"/>
          </a:xfrm>
          <a:prstGeom prst="rect">
            <a:avLst/>
          </a:prstGeom>
          <a:solidFill>
            <a:schemeClr val="bg1">
              <a:lumMod val="85000"/>
            </a:schemeClr>
          </a:solidFill>
        </p:spPr>
        <p:txBody>
          <a:bodyPr vert="horz" wrap="square" lIns="0" tIns="0" rIns="0" bIns="0" rtlCol="0">
            <a:noAutofit/>
          </a:bodyPr>
          <a:lstStyle/>
          <a:p>
            <a:pPr marL="12700" algn="ctr">
              <a:lnSpc>
                <a:spcPct val="100000"/>
              </a:lnSpc>
            </a:pPr>
            <a:r>
              <a:rPr lang="en-CA" sz="2400" spc="-15" dirty="0" smtClean="0">
                <a:solidFill>
                  <a:srgbClr val="3B3B3B"/>
                </a:solidFill>
                <a:cs typeface="Arial"/>
              </a:rPr>
              <a:t>Example for </a:t>
            </a:r>
            <a:r>
              <a:rPr sz="2400" b="1" spc="-15" dirty="0" smtClean="0">
                <a:solidFill>
                  <a:srgbClr val="3B3B3B"/>
                </a:solidFill>
                <a:cs typeface="Arial"/>
              </a:rPr>
              <a:t>n</a:t>
            </a:r>
            <a:r>
              <a:rPr sz="2400" b="1" spc="-20" dirty="0" smtClean="0">
                <a:solidFill>
                  <a:srgbClr val="3B3B3B"/>
                </a:solidFill>
                <a:cs typeface="Arial"/>
              </a:rPr>
              <a:t>=</a:t>
            </a:r>
            <a:r>
              <a:rPr sz="2400" b="1" spc="-5" dirty="0" smtClean="0">
                <a:solidFill>
                  <a:srgbClr val="3B3B3B"/>
                </a:solidFill>
                <a:cs typeface="Arial"/>
              </a:rPr>
              <a:t>4</a:t>
            </a:r>
            <a:r>
              <a:rPr sz="2400" b="1" spc="-10" dirty="0" smtClean="0">
                <a:solidFill>
                  <a:srgbClr val="3B3B3B"/>
                </a:solidFill>
                <a:cs typeface="Arial"/>
              </a:rPr>
              <a:t>, </a:t>
            </a:r>
            <a:r>
              <a:rPr sz="2400" b="1" spc="-20" dirty="0" smtClean="0">
                <a:solidFill>
                  <a:srgbClr val="3B3B3B"/>
                </a:solidFill>
                <a:cs typeface="Arial"/>
              </a:rPr>
              <a:t>L</a:t>
            </a:r>
            <a:r>
              <a:rPr sz="2400" b="1" spc="-15" dirty="0" smtClean="0">
                <a:solidFill>
                  <a:srgbClr val="3B3B3B"/>
                </a:solidFill>
                <a:cs typeface="Arial"/>
              </a:rPr>
              <a:t>=6</a:t>
            </a:r>
            <a:endParaRPr sz="2400" b="1" dirty="0">
              <a:cs typeface="Arial"/>
            </a:endParaRPr>
          </a:p>
        </p:txBody>
      </p:sp>
      <p:sp>
        <p:nvSpPr>
          <p:cNvPr id="11" name="Rectangle 10"/>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5400" y="262918"/>
            <a:ext cx="9144000" cy="523220"/>
          </a:xfrm>
          <a:prstGeom prst="rect">
            <a:avLst/>
          </a:prstGeom>
          <a:noFill/>
        </p:spPr>
        <p:txBody>
          <a:bodyPr wrap="square" rtlCol="0">
            <a:spAutoFit/>
          </a:bodyPr>
          <a:lstStyle/>
          <a:p>
            <a:r>
              <a:rPr lang="en-CA" sz="2800" b="1" dirty="0" smtClean="0"/>
              <a:t>CNG dissimilarity - formula  </a:t>
            </a:r>
          </a:p>
        </p:txBody>
      </p:sp>
      <p:sp>
        <p:nvSpPr>
          <p:cNvPr id="13" name="object 17"/>
          <p:cNvSpPr txBox="1"/>
          <p:nvPr/>
        </p:nvSpPr>
        <p:spPr>
          <a:xfrm>
            <a:off x="230795" y="2124928"/>
            <a:ext cx="4579620" cy="1012748"/>
          </a:xfrm>
          <a:prstGeom prst="rect">
            <a:avLst/>
          </a:prstGeom>
        </p:spPr>
        <p:txBody>
          <a:bodyPr vert="horz" wrap="square" lIns="0" tIns="0" rIns="0" bIns="0" rtlCol="0">
            <a:noAutofit/>
          </a:bodyPr>
          <a:lstStyle/>
          <a:p>
            <a:pPr marL="12700">
              <a:lnSpc>
                <a:spcPct val="100000"/>
              </a:lnSpc>
            </a:pPr>
            <a:r>
              <a:rPr lang="en-CA" sz="2200" b="1" spc="-10" dirty="0">
                <a:solidFill>
                  <a:srgbClr val="3B3B3B"/>
                </a:solidFill>
                <a:cs typeface="Arial"/>
              </a:rPr>
              <a:t>d</a:t>
            </a:r>
            <a:r>
              <a:rPr sz="2200" b="1" spc="-15" dirty="0" err="1" smtClean="0">
                <a:solidFill>
                  <a:srgbClr val="3B3B3B"/>
                </a:solidFill>
                <a:cs typeface="Arial"/>
              </a:rPr>
              <a:t>ocum</a:t>
            </a:r>
            <a:r>
              <a:rPr sz="2200" b="1" spc="-5" dirty="0" err="1" smtClean="0">
                <a:solidFill>
                  <a:srgbClr val="3B3B3B"/>
                </a:solidFill>
                <a:cs typeface="Arial"/>
              </a:rPr>
              <a:t>e</a:t>
            </a:r>
            <a:r>
              <a:rPr sz="2200" b="1" spc="-10" dirty="0" err="1" smtClean="0">
                <a:solidFill>
                  <a:srgbClr val="3B3B3B"/>
                </a:solidFill>
                <a:cs typeface="Arial"/>
              </a:rPr>
              <a:t>n</a:t>
            </a:r>
            <a:r>
              <a:rPr sz="2200" b="1" spc="0" dirty="0" err="1" smtClean="0">
                <a:solidFill>
                  <a:srgbClr val="3B3B3B"/>
                </a:solidFill>
                <a:cs typeface="Arial"/>
              </a:rPr>
              <a:t>t</a:t>
            </a:r>
            <a:r>
              <a:rPr lang="en-CA" sz="2200" b="1" spc="0" dirty="0" smtClean="0">
                <a:solidFill>
                  <a:srgbClr val="3B3B3B"/>
                </a:solidFill>
                <a:cs typeface="Arial"/>
              </a:rPr>
              <a:t> 1</a:t>
            </a:r>
            <a:r>
              <a:rPr sz="2200" b="1" spc="0" dirty="0" smtClean="0">
                <a:solidFill>
                  <a:srgbClr val="3B3B3B"/>
                </a:solidFill>
                <a:cs typeface="Arial"/>
              </a:rPr>
              <a:t>:</a:t>
            </a:r>
            <a:endParaRPr sz="2200" dirty="0">
              <a:cs typeface="Arial"/>
            </a:endParaRPr>
          </a:p>
          <a:p>
            <a:pPr marL="12700">
              <a:lnSpc>
                <a:spcPts val="2230"/>
              </a:lnSpc>
            </a:pPr>
            <a:r>
              <a:rPr sz="2200" b="1" i="1" spc="10" dirty="0" smtClean="0">
                <a:solidFill>
                  <a:srgbClr val="FF0000"/>
                </a:solidFill>
                <a:cs typeface="Arial"/>
              </a:rPr>
              <a:t>A</a:t>
            </a:r>
            <a:r>
              <a:rPr sz="2200" b="1" i="1" spc="-20" dirty="0" smtClean="0">
                <a:solidFill>
                  <a:srgbClr val="FF0000"/>
                </a:solidFill>
                <a:cs typeface="Arial"/>
              </a:rPr>
              <a:t>li</a:t>
            </a:r>
            <a:r>
              <a:rPr sz="2200" b="1" i="1" spc="5" dirty="0" smtClean="0">
                <a:solidFill>
                  <a:srgbClr val="FF0000"/>
                </a:solidFill>
                <a:cs typeface="Arial"/>
              </a:rPr>
              <a:t>c</a:t>
            </a:r>
            <a:r>
              <a:rPr sz="2200" b="1" i="1" spc="-5" dirty="0" smtClean="0">
                <a:solidFill>
                  <a:srgbClr val="FF0000"/>
                </a:solidFill>
                <a:cs typeface="Arial"/>
              </a:rPr>
              <a:t>e's</a:t>
            </a:r>
            <a:r>
              <a:rPr sz="2200" b="1" i="1" spc="-75" dirty="0" smtClean="0">
                <a:solidFill>
                  <a:srgbClr val="FF0000"/>
                </a:solidFill>
                <a:cs typeface="Arial"/>
              </a:rPr>
              <a:t> </a:t>
            </a:r>
            <a:r>
              <a:rPr sz="2200" b="1" i="1" spc="0" dirty="0" smtClean="0">
                <a:solidFill>
                  <a:srgbClr val="FF0000"/>
                </a:solidFill>
                <a:cs typeface="Arial"/>
              </a:rPr>
              <a:t>A</a:t>
            </a:r>
            <a:r>
              <a:rPr sz="2200" b="1" i="1" spc="-10" dirty="0" smtClean="0">
                <a:solidFill>
                  <a:srgbClr val="FF0000"/>
                </a:solidFill>
                <a:cs typeface="Arial"/>
              </a:rPr>
              <a:t>d</a:t>
            </a:r>
            <a:r>
              <a:rPr sz="2200" b="1" i="1" spc="-5" dirty="0" smtClean="0">
                <a:solidFill>
                  <a:srgbClr val="FF0000"/>
                </a:solidFill>
                <a:cs typeface="Arial"/>
              </a:rPr>
              <a:t>v</a:t>
            </a:r>
            <a:r>
              <a:rPr sz="2200" b="1" i="1" spc="5" dirty="0" smtClean="0">
                <a:solidFill>
                  <a:srgbClr val="FF0000"/>
                </a:solidFill>
                <a:cs typeface="Arial"/>
              </a:rPr>
              <a:t>e</a:t>
            </a:r>
            <a:r>
              <a:rPr sz="2200" b="1" i="1" spc="-10" dirty="0" smtClean="0">
                <a:solidFill>
                  <a:srgbClr val="FF0000"/>
                </a:solidFill>
                <a:cs typeface="Arial"/>
              </a:rPr>
              <a:t>ntu</a:t>
            </a:r>
            <a:r>
              <a:rPr sz="2200" b="1" i="1" spc="0" dirty="0" smtClean="0">
                <a:solidFill>
                  <a:srgbClr val="FF0000"/>
                </a:solidFill>
                <a:cs typeface="Arial"/>
              </a:rPr>
              <a:t>r</a:t>
            </a:r>
            <a:r>
              <a:rPr sz="2200" b="1" i="1" spc="-5" dirty="0" smtClean="0">
                <a:solidFill>
                  <a:srgbClr val="FF0000"/>
                </a:solidFill>
                <a:cs typeface="Arial"/>
              </a:rPr>
              <a:t>e</a:t>
            </a:r>
            <a:r>
              <a:rPr sz="2200" b="1" i="1" spc="0" dirty="0" smtClean="0">
                <a:solidFill>
                  <a:srgbClr val="FF0000"/>
                </a:solidFill>
                <a:cs typeface="Arial"/>
              </a:rPr>
              <a:t>s</a:t>
            </a:r>
            <a:r>
              <a:rPr sz="2200" b="1" i="1" spc="-5" dirty="0" smtClean="0">
                <a:solidFill>
                  <a:srgbClr val="FF0000"/>
                </a:solidFill>
                <a:cs typeface="Arial"/>
              </a:rPr>
              <a:t> </a:t>
            </a:r>
            <a:r>
              <a:rPr sz="2200" b="1" i="1" spc="-20" dirty="0" smtClean="0">
                <a:solidFill>
                  <a:srgbClr val="FF0000"/>
                </a:solidFill>
                <a:cs typeface="Arial"/>
              </a:rPr>
              <a:t>i</a:t>
            </a:r>
            <a:r>
              <a:rPr sz="2200" b="1" i="1" spc="-15" dirty="0" smtClean="0">
                <a:solidFill>
                  <a:srgbClr val="FF0000"/>
                </a:solidFill>
                <a:cs typeface="Arial"/>
              </a:rPr>
              <a:t>n the</a:t>
            </a:r>
            <a:r>
              <a:rPr sz="2200" b="1" i="1" spc="-5" dirty="0" smtClean="0">
                <a:solidFill>
                  <a:srgbClr val="FF0000"/>
                </a:solidFill>
                <a:cs typeface="Arial"/>
              </a:rPr>
              <a:t> </a:t>
            </a:r>
            <a:r>
              <a:rPr sz="2200" b="1" i="1" spc="-50" dirty="0" smtClean="0">
                <a:solidFill>
                  <a:srgbClr val="FF0000"/>
                </a:solidFill>
                <a:cs typeface="Arial"/>
              </a:rPr>
              <a:t>W</a:t>
            </a:r>
            <a:r>
              <a:rPr sz="2200" b="1" i="1" spc="-10" dirty="0" smtClean="0">
                <a:solidFill>
                  <a:srgbClr val="FF0000"/>
                </a:solidFill>
                <a:cs typeface="Arial"/>
              </a:rPr>
              <a:t>o</a:t>
            </a:r>
            <a:r>
              <a:rPr sz="2200" b="1" i="1" spc="-15" dirty="0" smtClean="0">
                <a:solidFill>
                  <a:srgbClr val="FF0000"/>
                </a:solidFill>
                <a:cs typeface="Arial"/>
              </a:rPr>
              <a:t>nder</a:t>
            </a:r>
            <a:r>
              <a:rPr sz="2200" b="1" i="1" spc="-20" dirty="0" smtClean="0">
                <a:solidFill>
                  <a:srgbClr val="FF0000"/>
                </a:solidFill>
                <a:cs typeface="Arial"/>
              </a:rPr>
              <a:t>l</a:t>
            </a:r>
            <a:r>
              <a:rPr sz="2200" b="1" i="1" spc="5" dirty="0" smtClean="0">
                <a:solidFill>
                  <a:srgbClr val="FF0000"/>
                </a:solidFill>
                <a:cs typeface="Arial"/>
              </a:rPr>
              <a:t>a</a:t>
            </a:r>
            <a:r>
              <a:rPr sz="2200" b="1" i="1" spc="-15" dirty="0" smtClean="0">
                <a:solidFill>
                  <a:srgbClr val="FF0000"/>
                </a:solidFill>
                <a:cs typeface="Arial"/>
              </a:rPr>
              <a:t>nd</a:t>
            </a:r>
            <a:endParaRPr sz="2200" dirty="0">
              <a:cs typeface="Arial"/>
            </a:endParaRPr>
          </a:p>
          <a:p>
            <a:pPr marL="12700">
              <a:lnSpc>
                <a:spcPts val="2230"/>
              </a:lnSpc>
            </a:pPr>
            <a:r>
              <a:rPr sz="2200" b="1" spc="-10" dirty="0" smtClean="0">
                <a:solidFill>
                  <a:srgbClr val="FF0000"/>
                </a:solidFill>
                <a:cs typeface="Arial"/>
              </a:rPr>
              <a:t>b</a:t>
            </a:r>
            <a:r>
              <a:rPr sz="2200" b="1" spc="0" dirty="0" smtClean="0">
                <a:solidFill>
                  <a:srgbClr val="FF0000"/>
                </a:solidFill>
                <a:cs typeface="Arial"/>
              </a:rPr>
              <a:t>y</a:t>
            </a:r>
            <a:r>
              <a:rPr sz="2200" b="1" spc="-5" dirty="0" smtClean="0">
                <a:solidFill>
                  <a:srgbClr val="FF0000"/>
                </a:solidFill>
                <a:cs typeface="Arial"/>
              </a:rPr>
              <a:t> </a:t>
            </a:r>
            <a:r>
              <a:rPr sz="2200" b="1" spc="-15" dirty="0" smtClean="0">
                <a:solidFill>
                  <a:srgbClr val="FF0000"/>
                </a:solidFill>
                <a:cs typeface="Arial"/>
              </a:rPr>
              <a:t>Lew</a:t>
            </a:r>
            <a:r>
              <a:rPr sz="2200" b="1" spc="-20" dirty="0" smtClean="0">
                <a:solidFill>
                  <a:srgbClr val="FF0000"/>
                </a:solidFill>
                <a:cs typeface="Arial"/>
              </a:rPr>
              <a:t>i</a:t>
            </a:r>
            <a:r>
              <a:rPr sz="2200" b="1" spc="0" dirty="0" smtClean="0">
                <a:solidFill>
                  <a:srgbClr val="FF0000"/>
                </a:solidFill>
                <a:cs typeface="Arial"/>
              </a:rPr>
              <a:t>s</a:t>
            </a:r>
            <a:r>
              <a:rPr sz="2200" b="1" spc="-5" dirty="0" smtClean="0">
                <a:solidFill>
                  <a:srgbClr val="FF0000"/>
                </a:solidFill>
                <a:cs typeface="Arial"/>
              </a:rPr>
              <a:t> </a:t>
            </a:r>
            <a:r>
              <a:rPr sz="2200" b="1" spc="0" dirty="0" smtClean="0">
                <a:solidFill>
                  <a:srgbClr val="FF0000"/>
                </a:solidFill>
                <a:cs typeface="Arial"/>
              </a:rPr>
              <a:t>C</a:t>
            </a:r>
            <a:r>
              <a:rPr sz="2200" b="1" spc="-5" dirty="0" smtClean="0">
                <a:solidFill>
                  <a:srgbClr val="FF0000"/>
                </a:solidFill>
                <a:cs typeface="Arial"/>
              </a:rPr>
              <a:t>a</a:t>
            </a:r>
            <a:r>
              <a:rPr sz="2200" b="1" spc="0" dirty="0" smtClean="0">
                <a:solidFill>
                  <a:srgbClr val="FF0000"/>
                </a:solidFill>
                <a:cs typeface="Arial"/>
              </a:rPr>
              <a:t>r</a:t>
            </a:r>
            <a:r>
              <a:rPr sz="2200" b="1" spc="5" dirty="0" smtClean="0">
                <a:solidFill>
                  <a:srgbClr val="FF0000"/>
                </a:solidFill>
                <a:cs typeface="Arial"/>
              </a:rPr>
              <a:t>r</a:t>
            </a:r>
            <a:r>
              <a:rPr sz="2200" b="1" spc="-15" dirty="0" smtClean="0">
                <a:solidFill>
                  <a:srgbClr val="FF0000"/>
                </a:solidFill>
                <a:cs typeface="Arial"/>
              </a:rPr>
              <a:t>o</a:t>
            </a:r>
            <a:r>
              <a:rPr sz="2200" b="1" spc="-20" dirty="0" smtClean="0">
                <a:solidFill>
                  <a:srgbClr val="FF0000"/>
                </a:solidFill>
                <a:cs typeface="Arial"/>
              </a:rPr>
              <a:t>l</a:t>
            </a:r>
            <a:r>
              <a:rPr sz="2200" b="1" spc="-10" dirty="0" smtClean="0">
                <a:solidFill>
                  <a:srgbClr val="FF0000"/>
                </a:solidFill>
                <a:cs typeface="Arial"/>
              </a:rPr>
              <a:t>l</a:t>
            </a:r>
            <a:endParaRPr sz="2200" dirty="0">
              <a:cs typeface="Arial"/>
            </a:endParaRPr>
          </a:p>
        </p:txBody>
      </p:sp>
      <mc:AlternateContent xmlns:mc="http://schemas.openxmlformats.org/markup-compatibility/2006" xmlns:a14="http://schemas.microsoft.com/office/drawing/2010/main">
        <mc:Choice Requires="a14">
          <p:graphicFrame>
            <p:nvGraphicFramePr>
              <p:cNvPr id="22" name="Table 21"/>
              <p:cNvGraphicFramePr>
                <a:graphicFrameLocks noGrp="1"/>
              </p:cNvGraphicFramePr>
              <p:nvPr>
                <p:extLst>
                  <p:ext uri="{D42A27DB-BD31-4B8C-83A1-F6EECF244321}">
                    <p14:modId xmlns:p14="http://schemas.microsoft.com/office/powerpoint/2010/main" val="418614889"/>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smtClean="0">
                              <a:solidFill>
                                <a:schemeClr val="dk1"/>
                              </a:solidFill>
                              <a:latin typeface="+mn-lt"/>
                              <a:ea typeface="+mn-ea"/>
                              <a:cs typeface="+mn-cs"/>
                            </a:rPr>
                            <a:t>profile</a:t>
                          </a:r>
                          <a:r>
                            <a:rPr lang="en-CA" sz="1800" b="0" i="0" u="none" strike="noStrike" kern="1200" baseline="0" dirty="0" smtClean="0">
                              <a:solidFill>
                                <a:schemeClr val="dk1"/>
                              </a:solidFill>
                              <a:latin typeface="+mn-lt"/>
                              <a:ea typeface="+mn-ea"/>
                              <a:cs typeface="+mn-cs"/>
                            </a:rPr>
                            <a:t> </a:t>
                          </a:r>
                          <a14:m>
                            <m:oMath xmlns:m="http://schemas.openxmlformats.org/officeDocument/2006/math">
                              <m:sSub>
                                <m:sSubPr>
                                  <m:ctrlPr>
                                    <a:rPr lang="en-CA" sz="1800" b="1" i="1" u="none" strike="noStrike" kern="1200" baseline="0" smtClean="0">
                                      <a:solidFill>
                                        <a:srgbClr val="FF0000"/>
                                      </a:solidFill>
                                      <a:latin typeface="Cambria Math"/>
                                      <a:ea typeface="+mn-ea"/>
                                      <a:cs typeface="+mn-cs"/>
                                    </a:rPr>
                                  </m:ctrlPr>
                                </m:sSubPr>
                                <m:e>
                                  <m:r>
                                    <a:rPr lang="en-CA" sz="1800" b="1" i="1" u="none" strike="noStrike" kern="1200" baseline="0" smtClean="0">
                                      <a:solidFill>
                                        <a:srgbClr val="FF0000"/>
                                      </a:solidFill>
                                      <a:latin typeface="Cambria Math"/>
                                      <a:ea typeface="+mn-ea"/>
                                      <a:cs typeface="+mn-cs"/>
                                    </a:rPr>
                                    <m:t>𝑷</m:t>
                                  </m:r>
                                </m:e>
                                <m:sub>
                                  <m:r>
                                    <a:rPr lang="en-CA" sz="1800" b="1" i="1" u="none" strike="noStrike" kern="1200" baseline="0" smtClean="0">
                                      <a:solidFill>
                                        <a:srgbClr val="FF0000"/>
                                      </a:solidFill>
                                      <a:latin typeface="Cambria Math"/>
                                      <a:ea typeface="+mn-ea"/>
                                      <a:cs typeface="+mn-cs"/>
                                    </a:rPr>
                                    <m:t>𝟏</m:t>
                                  </m:r>
                                </m:sub>
                              </m:sSub>
                            </m:oMath>
                          </a14:m>
                          <a:endParaRPr lang="en-CA" sz="1800" b="1" i="0" u="none" strike="noStrike" kern="1200" dirty="0" smtClean="0">
                            <a:solidFill>
                              <a:schemeClr val="dk1"/>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9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CA" sz="1800" u="none" strike="noStrike" kern="1200" dirty="0" smtClean="0"/>
                            <a:t>normalized frequency</a:t>
                          </a:r>
                        </a:p>
                        <a:p>
                          <a:pPr rtl="0"/>
                          <a14:m>
                            <m:oMathPara xmlns:m="http://schemas.openxmlformats.org/officeDocument/2006/math">
                              <m:oMathParaPr>
                                <m:jc m:val="centerGroup"/>
                              </m:oMathParaPr>
                              <m:oMath xmlns:m="http://schemas.openxmlformats.org/officeDocument/2006/math">
                                <m:sSub>
                                  <m:sSubPr>
                                    <m:ctrlPr>
                                      <a:rPr lang="en-CA" sz="1800" b="1" i="1" u="none" strike="noStrike" kern="1200" smtClean="0">
                                        <a:solidFill>
                                          <a:srgbClr val="FF0000"/>
                                        </a:solidFill>
                                        <a:latin typeface="Cambria Math"/>
                                      </a:rPr>
                                    </m:ctrlPr>
                                  </m:sSubPr>
                                  <m:e>
                                    <m:r>
                                      <a:rPr lang="en-CA" sz="1800" b="1" i="1" u="none" strike="noStrike" kern="1200" smtClean="0">
                                        <a:solidFill>
                                          <a:srgbClr val="FF0000"/>
                                        </a:solidFill>
                                        <a:latin typeface="Cambria Math"/>
                                      </a:rPr>
                                      <m:t>𝐟</m:t>
                                    </m:r>
                                  </m:e>
                                  <m:sub>
                                    <m:r>
                                      <a:rPr lang="en-CA" sz="1800" b="1" i="1" u="none" strike="noStrike" kern="1200" smtClean="0">
                                        <a:solidFill>
                                          <a:srgbClr val="FF0000"/>
                                        </a:solidFill>
                                        <a:latin typeface="Cambria Math"/>
                                      </a:rPr>
                                      <m:t>𝟏</m:t>
                                    </m:r>
                                  </m:sub>
                                </m:sSub>
                              </m:oMath>
                            </m:oMathPara>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Choice>
        <mc:Fallback xmlns="">
          <p:graphicFrame>
            <p:nvGraphicFramePr>
              <p:cNvPr id="22" name="Table 21"/>
              <p:cNvGraphicFramePr>
                <a:graphicFrameLocks noGrp="1"/>
              </p:cNvGraphicFramePr>
              <p:nvPr>
                <p:extLst>
                  <p:ext uri="{D42A27DB-BD31-4B8C-83A1-F6EECF244321}">
                    <p14:modId xmlns:p14="http://schemas.microsoft.com/office/powerpoint/2010/main" val="3078980550"/>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42" t="-20339" b="-891525"/>
                          </a:stretch>
                        </a:blipFill>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76596" t="-47333" b="-250667"/>
                          </a:stretch>
                        </a:blip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Fallback>
      </mc:AlternateContent>
    </p:spTree>
    <p:extLst>
      <p:ext uri="{BB962C8B-B14F-4D97-AF65-F5344CB8AC3E}">
        <p14:creationId xmlns:p14="http://schemas.microsoft.com/office/powerpoint/2010/main" val="1220585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57745" y="1142823"/>
            <a:ext cx="8564880" cy="817313"/>
          </a:xfrm>
          <a:prstGeom prst="rect">
            <a:avLst/>
          </a:prstGeom>
        </p:spPr>
        <p:txBody>
          <a:bodyPr vert="horz" wrap="square" lIns="0" tIns="0" rIns="0" bIns="0" rtlCol="0">
            <a:noAutofit/>
          </a:bodyPr>
          <a:lstStyle/>
          <a:p>
            <a:pPr marL="12700">
              <a:lnSpc>
                <a:spcPct val="100000"/>
              </a:lnSpc>
            </a:pPr>
            <a:r>
              <a:rPr sz="2400" b="1" dirty="0" smtClean="0">
                <a:solidFill>
                  <a:srgbClr val="9DBF00"/>
                </a:solidFill>
                <a:cs typeface="Arial"/>
              </a:rPr>
              <a:t>P</a:t>
            </a:r>
            <a:r>
              <a:rPr sz="2400" b="1" spc="-10" dirty="0" smtClean="0">
                <a:solidFill>
                  <a:srgbClr val="9DBF00"/>
                </a:solidFill>
                <a:cs typeface="Arial"/>
              </a:rPr>
              <a:t>rofile</a:t>
            </a:r>
            <a:endParaRPr sz="2400" dirty="0">
              <a:solidFill>
                <a:srgbClr val="9DBF00"/>
              </a:solidFill>
              <a:cs typeface="Arial"/>
            </a:endParaRPr>
          </a:p>
          <a:p>
            <a:pPr marL="12700">
              <a:lnSpc>
                <a:spcPts val="2680"/>
              </a:lnSpc>
            </a:pPr>
            <a:r>
              <a:rPr sz="2400" b="1" dirty="0" smtClean="0">
                <a:solidFill>
                  <a:srgbClr val="3B3B3B"/>
                </a:solidFill>
                <a:cs typeface="Arial"/>
              </a:rPr>
              <a:t>a</a:t>
            </a:r>
            <a:r>
              <a:rPr sz="2400" b="1" spc="-10" dirty="0" smtClean="0">
                <a:solidFill>
                  <a:srgbClr val="3B3B3B"/>
                </a:solidFill>
                <a:cs typeface="Arial"/>
              </a:rPr>
              <a:t> </a:t>
            </a:r>
            <a:r>
              <a:rPr sz="2400" b="1" spc="0" dirty="0" smtClean="0">
                <a:solidFill>
                  <a:srgbClr val="3B3B3B"/>
                </a:solidFill>
                <a:cs typeface="Arial"/>
              </a:rPr>
              <a:t>s</a:t>
            </a:r>
            <a:r>
              <a:rPr sz="2400" b="1" spc="-10" dirty="0" smtClean="0">
                <a:solidFill>
                  <a:srgbClr val="3B3B3B"/>
                </a:solidFill>
                <a:cs typeface="Arial"/>
              </a:rPr>
              <a:t>e</a:t>
            </a:r>
            <a:r>
              <a:rPr sz="2400" b="1" spc="-25" dirty="0" smtClean="0">
                <a:solidFill>
                  <a:srgbClr val="3B3B3B"/>
                </a:solidFill>
                <a:cs typeface="Arial"/>
              </a:rPr>
              <a:t>q</a:t>
            </a:r>
            <a:r>
              <a:rPr sz="2400" b="1" spc="-15" dirty="0" smtClean="0">
                <a:solidFill>
                  <a:srgbClr val="3B3B3B"/>
                </a:solidFill>
                <a:cs typeface="Arial"/>
              </a:rPr>
              <a:t>u</a:t>
            </a:r>
            <a:r>
              <a:rPr sz="2400" b="1" spc="-10" dirty="0" smtClean="0">
                <a:solidFill>
                  <a:srgbClr val="3B3B3B"/>
                </a:solidFill>
                <a:cs typeface="Arial"/>
              </a:rPr>
              <a:t>e</a:t>
            </a:r>
            <a:r>
              <a:rPr sz="2400" b="1" spc="-25" dirty="0" smtClean="0">
                <a:solidFill>
                  <a:srgbClr val="3B3B3B"/>
                </a:solidFill>
                <a:cs typeface="Arial"/>
              </a:rPr>
              <a:t>n</a:t>
            </a:r>
            <a:r>
              <a:rPr sz="2400" b="1" spc="-10" dirty="0" smtClean="0">
                <a:solidFill>
                  <a:srgbClr val="3B3B3B"/>
                </a:solidFill>
                <a:cs typeface="Arial"/>
              </a:rPr>
              <a:t>c</a:t>
            </a:r>
            <a:r>
              <a:rPr sz="2400" b="1" spc="0" dirty="0" smtClean="0">
                <a:solidFill>
                  <a:srgbClr val="3B3B3B"/>
                </a:solidFill>
                <a:cs typeface="Arial"/>
              </a:rPr>
              <a:t>e </a:t>
            </a:r>
            <a:r>
              <a:rPr sz="2400" b="1" spc="-25" dirty="0" smtClean="0">
                <a:cs typeface="Arial"/>
              </a:rPr>
              <a:t>o</a:t>
            </a:r>
            <a:r>
              <a:rPr sz="2400" b="1" spc="0" dirty="0" smtClean="0">
                <a:cs typeface="Arial"/>
              </a:rPr>
              <a:t>f</a:t>
            </a:r>
            <a:r>
              <a:rPr sz="2400" b="1" spc="30" dirty="0" smtClean="0">
                <a:solidFill>
                  <a:srgbClr val="9DBF00"/>
                </a:solidFill>
                <a:cs typeface="Arial"/>
              </a:rPr>
              <a:t> </a:t>
            </a:r>
            <a:r>
              <a:rPr sz="2400" b="1" spc="-15" dirty="0" smtClean="0">
                <a:solidFill>
                  <a:srgbClr val="9DBF00"/>
                </a:solidFill>
                <a:cs typeface="Arial"/>
              </a:rPr>
              <a:t>L</a:t>
            </a:r>
            <a:r>
              <a:rPr sz="2400" b="1" spc="-10" dirty="0" smtClean="0">
                <a:solidFill>
                  <a:srgbClr val="9DBF00"/>
                </a:solidFill>
                <a:cs typeface="Arial"/>
              </a:rPr>
              <a:t> </a:t>
            </a:r>
            <a:r>
              <a:rPr sz="2400" b="1" spc="0" dirty="0" smtClean="0">
                <a:solidFill>
                  <a:srgbClr val="3B3B3B"/>
                </a:solidFill>
                <a:cs typeface="Arial"/>
              </a:rPr>
              <a:t>m</a:t>
            </a:r>
            <a:r>
              <a:rPr sz="2400" b="1" spc="-25" dirty="0" smtClean="0">
                <a:solidFill>
                  <a:srgbClr val="3B3B3B"/>
                </a:solidFill>
                <a:cs typeface="Arial"/>
              </a:rPr>
              <a:t>o</a:t>
            </a:r>
            <a:r>
              <a:rPr sz="2400" b="1" spc="-10" dirty="0" smtClean="0">
                <a:solidFill>
                  <a:srgbClr val="3B3B3B"/>
                </a:solidFill>
                <a:cs typeface="Arial"/>
              </a:rPr>
              <a:t>s</a:t>
            </a:r>
            <a:r>
              <a:rPr sz="2400" b="1" spc="0" dirty="0" smtClean="0">
                <a:solidFill>
                  <a:srgbClr val="3B3B3B"/>
                </a:solidFill>
                <a:cs typeface="Arial"/>
              </a:rPr>
              <a:t>t</a:t>
            </a:r>
            <a:r>
              <a:rPr sz="2400" b="1" spc="5" dirty="0" smtClean="0">
                <a:solidFill>
                  <a:srgbClr val="3B3B3B"/>
                </a:solidFill>
                <a:cs typeface="Arial"/>
              </a:rPr>
              <a:t> </a:t>
            </a:r>
            <a:r>
              <a:rPr sz="2400" b="1" spc="-10" dirty="0" smtClean="0">
                <a:solidFill>
                  <a:srgbClr val="3B3B3B"/>
                </a:solidFill>
                <a:cs typeface="Arial"/>
              </a:rPr>
              <a:t>c</a:t>
            </a:r>
            <a:r>
              <a:rPr sz="2400" b="1" spc="-15" dirty="0" smtClean="0">
                <a:solidFill>
                  <a:srgbClr val="3B3B3B"/>
                </a:solidFill>
                <a:cs typeface="Arial"/>
              </a:rPr>
              <a:t>o</a:t>
            </a:r>
            <a:r>
              <a:rPr sz="2400" b="1" spc="-5" dirty="0" smtClean="0">
                <a:solidFill>
                  <a:srgbClr val="3B3B3B"/>
                </a:solidFill>
                <a:cs typeface="Arial"/>
              </a:rPr>
              <a:t>m</a:t>
            </a:r>
            <a:r>
              <a:rPr sz="2400" b="1" spc="0" dirty="0" smtClean="0">
                <a:solidFill>
                  <a:srgbClr val="3B3B3B"/>
                </a:solidFill>
                <a:cs typeface="Arial"/>
              </a:rPr>
              <a:t>m</a:t>
            </a:r>
            <a:r>
              <a:rPr sz="2400" b="1" spc="-25" dirty="0" smtClean="0">
                <a:solidFill>
                  <a:srgbClr val="3B3B3B"/>
                </a:solidFill>
                <a:cs typeface="Arial"/>
              </a:rPr>
              <a:t>o</a:t>
            </a:r>
            <a:r>
              <a:rPr sz="2400" b="1" spc="-15" dirty="0" smtClean="0">
                <a:solidFill>
                  <a:srgbClr val="3B3B3B"/>
                </a:solidFill>
                <a:cs typeface="Arial"/>
              </a:rPr>
              <a:t>n </a:t>
            </a:r>
            <a:r>
              <a:rPr sz="2400" b="1" spc="-25" dirty="0" smtClean="0">
                <a:solidFill>
                  <a:srgbClr val="3B3B3B"/>
                </a:solidFill>
                <a:cs typeface="Arial"/>
              </a:rPr>
              <a:t>n</a:t>
            </a:r>
            <a:r>
              <a:rPr sz="2400" b="1" spc="-15" dirty="0" smtClean="0">
                <a:solidFill>
                  <a:srgbClr val="3B3B3B"/>
                </a:solidFill>
                <a:cs typeface="Arial"/>
              </a:rPr>
              <a:t>-gr</a:t>
            </a:r>
            <a:r>
              <a:rPr sz="2400" b="1" spc="-10" dirty="0" smtClean="0">
                <a:solidFill>
                  <a:srgbClr val="3B3B3B"/>
                </a:solidFill>
                <a:cs typeface="Arial"/>
              </a:rPr>
              <a:t>a</a:t>
            </a:r>
            <a:r>
              <a:rPr sz="2400" b="1" spc="-5" dirty="0" smtClean="0">
                <a:solidFill>
                  <a:srgbClr val="3B3B3B"/>
                </a:solidFill>
                <a:cs typeface="Arial"/>
              </a:rPr>
              <a:t>m</a:t>
            </a:r>
            <a:r>
              <a:rPr sz="2400" b="1" spc="0" dirty="0" smtClean="0">
                <a:solidFill>
                  <a:srgbClr val="3B3B3B"/>
                </a:solidFill>
                <a:cs typeface="Arial"/>
              </a:rPr>
              <a:t>s </a:t>
            </a:r>
            <a:r>
              <a:rPr sz="2400" b="1" spc="-25" dirty="0" smtClean="0">
                <a:solidFill>
                  <a:srgbClr val="3B3B3B"/>
                </a:solidFill>
                <a:cs typeface="Arial"/>
              </a:rPr>
              <a:t>o</a:t>
            </a:r>
            <a:r>
              <a:rPr sz="2400" b="1" spc="0" dirty="0" smtClean="0">
                <a:solidFill>
                  <a:srgbClr val="3B3B3B"/>
                </a:solidFill>
                <a:cs typeface="Arial"/>
              </a:rPr>
              <a:t>f</a:t>
            </a:r>
            <a:r>
              <a:rPr sz="2400" b="1" spc="5" dirty="0" smtClean="0">
                <a:solidFill>
                  <a:srgbClr val="3B3B3B"/>
                </a:solidFill>
                <a:cs typeface="Arial"/>
              </a:rPr>
              <a:t> </a:t>
            </a:r>
            <a:r>
              <a:rPr sz="2400" b="1" spc="0" dirty="0" smtClean="0">
                <a:solidFill>
                  <a:srgbClr val="3B3B3B"/>
                </a:solidFill>
                <a:cs typeface="Arial"/>
              </a:rPr>
              <a:t>a</a:t>
            </a:r>
            <a:r>
              <a:rPr sz="2400" b="1" spc="-10" dirty="0" smtClean="0">
                <a:solidFill>
                  <a:srgbClr val="3B3B3B"/>
                </a:solidFill>
                <a:cs typeface="Arial"/>
              </a:rPr>
              <a:t> </a:t>
            </a:r>
            <a:r>
              <a:rPr sz="2400" b="1" spc="-15" dirty="0" smtClean="0">
                <a:solidFill>
                  <a:srgbClr val="3B3B3B"/>
                </a:solidFill>
                <a:cs typeface="Arial"/>
              </a:rPr>
              <a:t>gi</a:t>
            </a:r>
            <a:r>
              <a:rPr sz="2400" b="1" spc="-10" dirty="0" smtClean="0">
                <a:solidFill>
                  <a:srgbClr val="3B3B3B"/>
                </a:solidFill>
                <a:cs typeface="Arial"/>
              </a:rPr>
              <a:t>ve</a:t>
            </a:r>
            <a:r>
              <a:rPr sz="2400" b="1" spc="-15" dirty="0" smtClean="0">
                <a:solidFill>
                  <a:srgbClr val="3B3B3B"/>
                </a:solidFill>
                <a:cs typeface="Arial"/>
              </a:rPr>
              <a:t>n </a:t>
            </a:r>
            <a:r>
              <a:rPr sz="2400" b="1" spc="-10" dirty="0" smtClean="0">
                <a:solidFill>
                  <a:srgbClr val="3B3B3B"/>
                </a:solidFill>
                <a:cs typeface="Arial"/>
              </a:rPr>
              <a:t>le</a:t>
            </a:r>
            <a:r>
              <a:rPr sz="2400" b="1" spc="-15" dirty="0" smtClean="0">
                <a:solidFill>
                  <a:srgbClr val="3B3B3B"/>
                </a:solidFill>
                <a:cs typeface="Arial"/>
              </a:rPr>
              <a:t>n</a:t>
            </a:r>
            <a:r>
              <a:rPr sz="2400" b="1" spc="-25" dirty="0" smtClean="0">
                <a:solidFill>
                  <a:srgbClr val="3B3B3B"/>
                </a:solidFill>
                <a:cs typeface="Arial"/>
              </a:rPr>
              <a:t>g</a:t>
            </a:r>
            <a:r>
              <a:rPr sz="2400" b="1" spc="-15" dirty="0" smtClean="0">
                <a:solidFill>
                  <a:srgbClr val="3B3B3B"/>
                </a:solidFill>
                <a:cs typeface="Arial"/>
              </a:rPr>
              <a:t>th</a:t>
            </a:r>
            <a:r>
              <a:rPr sz="2400" b="1" spc="50" dirty="0" smtClean="0">
                <a:solidFill>
                  <a:srgbClr val="9DBF00"/>
                </a:solidFill>
                <a:cs typeface="Arial"/>
              </a:rPr>
              <a:t> </a:t>
            </a:r>
            <a:r>
              <a:rPr sz="2400" b="1" spc="-15" dirty="0" smtClean="0">
                <a:solidFill>
                  <a:srgbClr val="9DBF00"/>
                </a:solidFill>
                <a:cs typeface="Arial"/>
              </a:rPr>
              <a:t>n</a:t>
            </a:r>
            <a:endParaRPr sz="2400" dirty="0">
              <a:solidFill>
                <a:srgbClr val="9DBF00"/>
              </a:solidFill>
              <a:cs typeface="Arial"/>
            </a:endParaRPr>
          </a:p>
        </p:txBody>
      </p:sp>
      <p:sp>
        <p:nvSpPr>
          <p:cNvPr id="6" name="object 5"/>
          <p:cNvSpPr txBox="1"/>
          <p:nvPr/>
        </p:nvSpPr>
        <p:spPr>
          <a:xfrm>
            <a:off x="3222125" y="1802835"/>
            <a:ext cx="2699749" cy="337714"/>
          </a:xfrm>
          <a:prstGeom prst="rect">
            <a:avLst/>
          </a:prstGeom>
          <a:solidFill>
            <a:schemeClr val="bg1">
              <a:lumMod val="85000"/>
            </a:schemeClr>
          </a:solidFill>
        </p:spPr>
        <p:txBody>
          <a:bodyPr vert="horz" wrap="square" lIns="0" tIns="0" rIns="0" bIns="0" rtlCol="0">
            <a:noAutofit/>
          </a:bodyPr>
          <a:lstStyle/>
          <a:p>
            <a:pPr marL="12700" algn="ctr">
              <a:lnSpc>
                <a:spcPct val="100000"/>
              </a:lnSpc>
            </a:pPr>
            <a:r>
              <a:rPr lang="en-CA" sz="2400" spc="-15" dirty="0" smtClean="0">
                <a:solidFill>
                  <a:srgbClr val="3B3B3B"/>
                </a:solidFill>
                <a:cs typeface="Arial"/>
              </a:rPr>
              <a:t>Example for </a:t>
            </a:r>
            <a:r>
              <a:rPr sz="2400" b="1" spc="-15" dirty="0" smtClean="0">
                <a:solidFill>
                  <a:srgbClr val="3B3B3B"/>
                </a:solidFill>
                <a:cs typeface="Arial"/>
              </a:rPr>
              <a:t>n</a:t>
            </a:r>
            <a:r>
              <a:rPr sz="2400" b="1" spc="-20" dirty="0" smtClean="0">
                <a:solidFill>
                  <a:srgbClr val="3B3B3B"/>
                </a:solidFill>
                <a:cs typeface="Arial"/>
              </a:rPr>
              <a:t>=</a:t>
            </a:r>
            <a:r>
              <a:rPr sz="2400" b="1" spc="-5" dirty="0" smtClean="0">
                <a:solidFill>
                  <a:srgbClr val="3B3B3B"/>
                </a:solidFill>
                <a:cs typeface="Arial"/>
              </a:rPr>
              <a:t>4</a:t>
            </a:r>
            <a:r>
              <a:rPr sz="2400" b="1" spc="-10" dirty="0" smtClean="0">
                <a:solidFill>
                  <a:srgbClr val="3B3B3B"/>
                </a:solidFill>
                <a:cs typeface="Arial"/>
              </a:rPr>
              <a:t>, </a:t>
            </a:r>
            <a:r>
              <a:rPr sz="2400" b="1" spc="-20" dirty="0" smtClean="0">
                <a:solidFill>
                  <a:srgbClr val="3B3B3B"/>
                </a:solidFill>
                <a:cs typeface="Arial"/>
              </a:rPr>
              <a:t>L</a:t>
            </a:r>
            <a:r>
              <a:rPr sz="2400" b="1" spc="-15" dirty="0" smtClean="0">
                <a:solidFill>
                  <a:srgbClr val="3B3B3B"/>
                </a:solidFill>
                <a:cs typeface="Arial"/>
              </a:rPr>
              <a:t>=6</a:t>
            </a:r>
            <a:endParaRPr sz="2400" b="1" dirty="0">
              <a:cs typeface="Arial"/>
            </a:endParaRPr>
          </a:p>
        </p:txBody>
      </p:sp>
      <p:sp>
        <p:nvSpPr>
          <p:cNvPr id="19" name="object 18"/>
          <p:cNvSpPr txBox="1"/>
          <p:nvPr/>
        </p:nvSpPr>
        <p:spPr>
          <a:xfrm>
            <a:off x="6302874" y="2140549"/>
            <a:ext cx="3090545" cy="1175173"/>
          </a:xfrm>
          <a:prstGeom prst="rect">
            <a:avLst/>
          </a:prstGeom>
        </p:spPr>
        <p:txBody>
          <a:bodyPr vert="horz" wrap="square" lIns="0" tIns="0" rIns="0" bIns="0" rtlCol="0">
            <a:noAutofit/>
          </a:bodyPr>
          <a:lstStyle/>
          <a:p>
            <a:pPr marL="12700">
              <a:lnSpc>
                <a:spcPct val="100000"/>
              </a:lnSpc>
            </a:pPr>
            <a:r>
              <a:rPr lang="en-CA" sz="2200" b="1" spc="-5" dirty="0">
                <a:solidFill>
                  <a:srgbClr val="3B3B3B"/>
                </a:solidFill>
                <a:cs typeface="Arial"/>
              </a:rPr>
              <a:t>d</a:t>
            </a:r>
            <a:r>
              <a:rPr lang="en-CA" sz="2200" b="1" spc="-5" dirty="0" smtClean="0">
                <a:solidFill>
                  <a:srgbClr val="3B3B3B"/>
                </a:solidFill>
                <a:cs typeface="Arial"/>
              </a:rPr>
              <a:t>ocument 2</a:t>
            </a:r>
            <a:r>
              <a:rPr sz="2200" b="1" spc="0" dirty="0" smtClean="0">
                <a:solidFill>
                  <a:srgbClr val="3B3B3B"/>
                </a:solidFill>
                <a:cs typeface="Arial"/>
              </a:rPr>
              <a:t>:</a:t>
            </a:r>
            <a:endParaRPr sz="2200" dirty="0">
              <a:cs typeface="Arial"/>
            </a:endParaRPr>
          </a:p>
          <a:p>
            <a:pPr marL="12700">
              <a:lnSpc>
                <a:spcPts val="2230"/>
              </a:lnSpc>
            </a:pPr>
            <a:r>
              <a:rPr sz="2200" b="1" i="1" spc="-90" dirty="0" smtClean="0">
                <a:solidFill>
                  <a:srgbClr val="0000FF"/>
                </a:solidFill>
                <a:cs typeface="Arial"/>
              </a:rPr>
              <a:t>T</a:t>
            </a:r>
            <a:r>
              <a:rPr sz="2200" b="1" i="1" spc="-5" dirty="0" smtClean="0">
                <a:solidFill>
                  <a:srgbClr val="0000FF"/>
                </a:solidFill>
                <a:cs typeface="Arial"/>
              </a:rPr>
              <a:t>a</a:t>
            </a:r>
            <a:r>
              <a:rPr sz="2200" b="1" i="1" spc="0" dirty="0" smtClean="0">
                <a:solidFill>
                  <a:srgbClr val="0000FF"/>
                </a:solidFill>
                <a:cs typeface="Arial"/>
              </a:rPr>
              <a:t>r</a:t>
            </a:r>
            <a:r>
              <a:rPr sz="2200" b="1" i="1" spc="5" dirty="0" smtClean="0">
                <a:solidFill>
                  <a:srgbClr val="0000FF"/>
                </a:solidFill>
                <a:cs typeface="Arial"/>
              </a:rPr>
              <a:t>za</a:t>
            </a:r>
            <a:r>
              <a:rPr sz="2200" b="1" i="1" spc="-15" dirty="0" smtClean="0">
                <a:solidFill>
                  <a:srgbClr val="0000FF"/>
                </a:solidFill>
                <a:cs typeface="Arial"/>
              </a:rPr>
              <a:t>n</a:t>
            </a:r>
            <a:r>
              <a:rPr sz="2200" b="1" i="1" spc="-10" dirty="0" smtClean="0">
                <a:solidFill>
                  <a:srgbClr val="0000FF"/>
                </a:solidFill>
                <a:cs typeface="Arial"/>
              </a:rPr>
              <a:t> o</a:t>
            </a:r>
            <a:r>
              <a:rPr sz="2200" b="1" i="1" spc="0" dirty="0" smtClean="0">
                <a:solidFill>
                  <a:srgbClr val="0000FF"/>
                </a:solidFill>
                <a:cs typeface="Arial"/>
              </a:rPr>
              <a:t>f</a:t>
            </a:r>
            <a:r>
              <a:rPr sz="2200" b="1" i="1" spc="-5" dirty="0" smtClean="0">
                <a:solidFill>
                  <a:srgbClr val="0000FF"/>
                </a:solidFill>
                <a:cs typeface="Arial"/>
              </a:rPr>
              <a:t> </a:t>
            </a:r>
            <a:r>
              <a:rPr sz="2200" b="1" i="1" spc="0" dirty="0" smtClean="0">
                <a:solidFill>
                  <a:srgbClr val="0000FF"/>
                </a:solidFill>
                <a:cs typeface="Arial"/>
              </a:rPr>
              <a:t>t</a:t>
            </a:r>
            <a:r>
              <a:rPr sz="2200" b="1" i="1" spc="-10" dirty="0" smtClean="0">
                <a:solidFill>
                  <a:srgbClr val="0000FF"/>
                </a:solidFill>
                <a:cs typeface="Arial"/>
              </a:rPr>
              <a:t>h</a:t>
            </a:r>
            <a:r>
              <a:rPr sz="2200" b="1" i="1" spc="0" dirty="0" smtClean="0">
                <a:solidFill>
                  <a:srgbClr val="0000FF"/>
                </a:solidFill>
                <a:cs typeface="Arial"/>
              </a:rPr>
              <a:t>e</a:t>
            </a:r>
            <a:r>
              <a:rPr sz="2200" b="1" i="1" spc="-70" dirty="0" smtClean="0">
                <a:solidFill>
                  <a:srgbClr val="0000FF"/>
                </a:solidFill>
                <a:cs typeface="Arial"/>
              </a:rPr>
              <a:t> </a:t>
            </a:r>
            <a:r>
              <a:rPr sz="2200" b="1" i="1" spc="0" dirty="0" smtClean="0">
                <a:solidFill>
                  <a:srgbClr val="0000FF"/>
                </a:solidFill>
                <a:cs typeface="Arial"/>
              </a:rPr>
              <a:t>A</a:t>
            </a:r>
            <a:r>
              <a:rPr sz="2200" b="1" i="1" spc="-15" dirty="0" smtClean="0">
                <a:solidFill>
                  <a:srgbClr val="0000FF"/>
                </a:solidFill>
                <a:cs typeface="Arial"/>
              </a:rPr>
              <a:t>pes</a:t>
            </a:r>
            <a:endParaRPr sz="2200" dirty="0">
              <a:solidFill>
                <a:srgbClr val="0000FF"/>
              </a:solidFill>
              <a:cs typeface="Arial"/>
            </a:endParaRPr>
          </a:p>
          <a:p>
            <a:pPr marL="12700">
              <a:lnSpc>
                <a:spcPts val="2230"/>
              </a:lnSpc>
            </a:pPr>
            <a:r>
              <a:rPr sz="2200" b="1" spc="-15" dirty="0" smtClean="0">
                <a:solidFill>
                  <a:srgbClr val="0000FF"/>
                </a:solidFill>
                <a:cs typeface="Arial"/>
              </a:rPr>
              <a:t>by</a:t>
            </a:r>
            <a:r>
              <a:rPr sz="2200" b="1" spc="-5" dirty="0" smtClean="0">
                <a:solidFill>
                  <a:srgbClr val="0000FF"/>
                </a:solidFill>
                <a:cs typeface="Arial"/>
              </a:rPr>
              <a:t> </a:t>
            </a:r>
            <a:r>
              <a:rPr sz="2200" b="1" spc="-20" dirty="0" smtClean="0">
                <a:solidFill>
                  <a:srgbClr val="0000FF"/>
                </a:solidFill>
                <a:cs typeface="Arial"/>
              </a:rPr>
              <a:t>E</a:t>
            </a:r>
            <a:r>
              <a:rPr sz="2200" b="1" spc="-15" dirty="0" smtClean="0">
                <a:solidFill>
                  <a:srgbClr val="0000FF"/>
                </a:solidFill>
                <a:cs typeface="Arial"/>
              </a:rPr>
              <a:t>dg</a:t>
            </a:r>
            <a:r>
              <a:rPr sz="2200" b="1" spc="-5" dirty="0" smtClean="0">
                <a:solidFill>
                  <a:srgbClr val="0000FF"/>
                </a:solidFill>
                <a:cs typeface="Arial"/>
              </a:rPr>
              <a:t>a</a:t>
            </a:r>
            <a:r>
              <a:rPr sz="2200" b="1" spc="0" dirty="0" smtClean="0">
                <a:solidFill>
                  <a:srgbClr val="0000FF"/>
                </a:solidFill>
                <a:cs typeface="Arial"/>
              </a:rPr>
              <a:t>r R</a:t>
            </a:r>
            <a:r>
              <a:rPr sz="2200" b="1" spc="-20" dirty="0" smtClean="0">
                <a:solidFill>
                  <a:srgbClr val="0000FF"/>
                </a:solidFill>
                <a:cs typeface="Arial"/>
              </a:rPr>
              <a:t>i</a:t>
            </a:r>
            <a:r>
              <a:rPr sz="2200" b="1" spc="5" dirty="0" smtClean="0">
                <a:solidFill>
                  <a:srgbClr val="0000FF"/>
                </a:solidFill>
                <a:cs typeface="Arial"/>
              </a:rPr>
              <a:t>c</a:t>
            </a:r>
            <a:r>
              <a:rPr sz="2200" b="1" spc="0" dirty="0" smtClean="0">
                <a:solidFill>
                  <a:srgbClr val="0000FF"/>
                </a:solidFill>
                <a:cs typeface="Arial"/>
              </a:rPr>
              <a:t>e</a:t>
            </a:r>
            <a:r>
              <a:rPr sz="2200" b="1" spc="-10" dirty="0" smtClean="0">
                <a:solidFill>
                  <a:srgbClr val="0000FF"/>
                </a:solidFill>
                <a:cs typeface="Arial"/>
              </a:rPr>
              <a:t> </a:t>
            </a:r>
            <a:r>
              <a:rPr sz="2200" b="1" spc="10" dirty="0" smtClean="0">
                <a:solidFill>
                  <a:srgbClr val="0000FF"/>
                </a:solidFill>
                <a:cs typeface="Arial"/>
              </a:rPr>
              <a:t>B</a:t>
            </a:r>
            <a:r>
              <a:rPr sz="2200" b="1" spc="0" dirty="0" smtClean="0">
                <a:solidFill>
                  <a:srgbClr val="0000FF"/>
                </a:solidFill>
                <a:cs typeface="Arial"/>
              </a:rPr>
              <a:t>urro</a:t>
            </a:r>
            <a:r>
              <a:rPr sz="2200" b="1" spc="-15" dirty="0" smtClean="0">
                <a:solidFill>
                  <a:srgbClr val="0000FF"/>
                </a:solidFill>
                <a:cs typeface="Arial"/>
              </a:rPr>
              <a:t>ughs</a:t>
            </a:r>
            <a:endParaRPr sz="2200" dirty="0">
              <a:solidFill>
                <a:srgbClr val="0000FF"/>
              </a:solidFill>
              <a:cs typeface="Arial"/>
            </a:endParaRPr>
          </a:p>
        </p:txBody>
      </p:sp>
      <p:sp>
        <p:nvSpPr>
          <p:cNvPr id="11" name="Rectangle 10"/>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5400" y="262918"/>
            <a:ext cx="9144000" cy="523220"/>
          </a:xfrm>
          <a:prstGeom prst="rect">
            <a:avLst/>
          </a:prstGeom>
          <a:noFill/>
        </p:spPr>
        <p:txBody>
          <a:bodyPr wrap="square" rtlCol="0">
            <a:spAutoFit/>
          </a:bodyPr>
          <a:lstStyle/>
          <a:p>
            <a:r>
              <a:rPr lang="en-CA" sz="2800" b="1" dirty="0" smtClean="0"/>
              <a:t>CNG dissimilarity - formula  </a:t>
            </a:r>
          </a:p>
        </p:txBody>
      </p:sp>
      <p:sp>
        <p:nvSpPr>
          <p:cNvPr id="13" name="object 17"/>
          <p:cNvSpPr txBox="1"/>
          <p:nvPr/>
        </p:nvSpPr>
        <p:spPr>
          <a:xfrm>
            <a:off x="230795" y="2124928"/>
            <a:ext cx="4579620" cy="1012748"/>
          </a:xfrm>
          <a:prstGeom prst="rect">
            <a:avLst/>
          </a:prstGeom>
        </p:spPr>
        <p:txBody>
          <a:bodyPr vert="horz" wrap="square" lIns="0" tIns="0" rIns="0" bIns="0" rtlCol="0">
            <a:noAutofit/>
          </a:bodyPr>
          <a:lstStyle/>
          <a:p>
            <a:pPr marL="12700">
              <a:lnSpc>
                <a:spcPct val="100000"/>
              </a:lnSpc>
            </a:pPr>
            <a:r>
              <a:rPr lang="en-CA" sz="2200" b="1" spc="-10" dirty="0">
                <a:solidFill>
                  <a:srgbClr val="3B3B3B"/>
                </a:solidFill>
                <a:cs typeface="Arial"/>
              </a:rPr>
              <a:t>d</a:t>
            </a:r>
            <a:r>
              <a:rPr sz="2200" b="1" spc="-15" dirty="0" err="1" smtClean="0">
                <a:solidFill>
                  <a:srgbClr val="3B3B3B"/>
                </a:solidFill>
                <a:cs typeface="Arial"/>
              </a:rPr>
              <a:t>ocum</a:t>
            </a:r>
            <a:r>
              <a:rPr sz="2200" b="1" spc="-5" dirty="0" err="1" smtClean="0">
                <a:solidFill>
                  <a:srgbClr val="3B3B3B"/>
                </a:solidFill>
                <a:cs typeface="Arial"/>
              </a:rPr>
              <a:t>e</a:t>
            </a:r>
            <a:r>
              <a:rPr sz="2200" b="1" spc="-10" dirty="0" err="1" smtClean="0">
                <a:solidFill>
                  <a:srgbClr val="3B3B3B"/>
                </a:solidFill>
                <a:cs typeface="Arial"/>
              </a:rPr>
              <a:t>n</a:t>
            </a:r>
            <a:r>
              <a:rPr sz="2200" b="1" spc="0" dirty="0" err="1" smtClean="0">
                <a:solidFill>
                  <a:srgbClr val="3B3B3B"/>
                </a:solidFill>
                <a:cs typeface="Arial"/>
              </a:rPr>
              <a:t>t</a:t>
            </a:r>
            <a:r>
              <a:rPr lang="en-CA" sz="2200" b="1" spc="0" dirty="0" smtClean="0">
                <a:solidFill>
                  <a:srgbClr val="3B3B3B"/>
                </a:solidFill>
                <a:cs typeface="Arial"/>
              </a:rPr>
              <a:t> 1</a:t>
            </a:r>
            <a:r>
              <a:rPr sz="2200" b="1" spc="0" dirty="0" smtClean="0">
                <a:solidFill>
                  <a:srgbClr val="3B3B3B"/>
                </a:solidFill>
                <a:cs typeface="Arial"/>
              </a:rPr>
              <a:t>:</a:t>
            </a:r>
            <a:endParaRPr sz="2200" dirty="0">
              <a:cs typeface="Arial"/>
            </a:endParaRPr>
          </a:p>
          <a:p>
            <a:pPr marL="12700">
              <a:lnSpc>
                <a:spcPts val="2230"/>
              </a:lnSpc>
            </a:pPr>
            <a:r>
              <a:rPr sz="2200" b="1" i="1" spc="10" dirty="0" smtClean="0">
                <a:solidFill>
                  <a:srgbClr val="FF0000"/>
                </a:solidFill>
                <a:cs typeface="Arial"/>
              </a:rPr>
              <a:t>A</a:t>
            </a:r>
            <a:r>
              <a:rPr sz="2200" b="1" i="1" spc="-20" dirty="0" smtClean="0">
                <a:solidFill>
                  <a:srgbClr val="FF0000"/>
                </a:solidFill>
                <a:cs typeface="Arial"/>
              </a:rPr>
              <a:t>li</a:t>
            </a:r>
            <a:r>
              <a:rPr sz="2200" b="1" i="1" spc="5" dirty="0" smtClean="0">
                <a:solidFill>
                  <a:srgbClr val="FF0000"/>
                </a:solidFill>
                <a:cs typeface="Arial"/>
              </a:rPr>
              <a:t>c</a:t>
            </a:r>
            <a:r>
              <a:rPr sz="2200" b="1" i="1" spc="-5" dirty="0" smtClean="0">
                <a:solidFill>
                  <a:srgbClr val="FF0000"/>
                </a:solidFill>
                <a:cs typeface="Arial"/>
              </a:rPr>
              <a:t>e's</a:t>
            </a:r>
            <a:r>
              <a:rPr sz="2200" b="1" i="1" spc="-75" dirty="0" smtClean="0">
                <a:solidFill>
                  <a:srgbClr val="FF0000"/>
                </a:solidFill>
                <a:cs typeface="Arial"/>
              </a:rPr>
              <a:t> </a:t>
            </a:r>
            <a:r>
              <a:rPr sz="2200" b="1" i="1" spc="0" dirty="0" smtClean="0">
                <a:solidFill>
                  <a:srgbClr val="FF0000"/>
                </a:solidFill>
                <a:cs typeface="Arial"/>
              </a:rPr>
              <a:t>A</a:t>
            </a:r>
            <a:r>
              <a:rPr sz="2200" b="1" i="1" spc="-10" dirty="0" smtClean="0">
                <a:solidFill>
                  <a:srgbClr val="FF0000"/>
                </a:solidFill>
                <a:cs typeface="Arial"/>
              </a:rPr>
              <a:t>d</a:t>
            </a:r>
            <a:r>
              <a:rPr sz="2200" b="1" i="1" spc="-5" dirty="0" smtClean="0">
                <a:solidFill>
                  <a:srgbClr val="FF0000"/>
                </a:solidFill>
                <a:cs typeface="Arial"/>
              </a:rPr>
              <a:t>v</a:t>
            </a:r>
            <a:r>
              <a:rPr sz="2200" b="1" i="1" spc="5" dirty="0" smtClean="0">
                <a:solidFill>
                  <a:srgbClr val="FF0000"/>
                </a:solidFill>
                <a:cs typeface="Arial"/>
              </a:rPr>
              <a:t>e</a:t>
            </a:r>
            <a:r>
              <a:rPr sz="2200" b="1" i="1" spc="-10" dirty="0" smtClean="0">
                <a:solidFill>
                  <a:srgbClr val="FF0000"/>
                </a:solidFill>
                <a:cs typeface="Arial"/>
              </a:rPr>
              <a:t>ntu</a:t>
            </a:r>
            <a:r>
              <a:rPr sz="2200" b="1" i="1" spc="0" dirty="0" smtClean="0">
                <a:solidFill>
                  <a:srgbClr val="FF0000"/>
                </a:solidFill>
                <a:cs typeface="Arial"/>
              </a:rPr>
              <a:t>r</a:t>
            </a:r>
            <a:r>
              <a:rPr sz="2200" b="1" i="1" spc="-5" dirty="0" smtClean="0">
                <a:solidFill>
                  <a:srgbClr val="FF0000"/>
                </a:solidFill>
                <a:cs typeface="Arial"/>
              </a:rPr>
              <a:t>e</a:t>
            </a:r>
            <a:r>
              <a:rPr sz="2200" b="1" i="1" spc="0" dirty="0" smtClean="0">
                <a:solidFill>
                  <a:srgbClr val="FF0000"/>
                </a:solidFill>
                <a:cs typeface="Arial"/>
              </a:rPr>
              <a:t>s</a:t>
            </a:r>
            <a:r>
              <a:rPr sz="2200" b="1" i="1" spc="-5" dirty="0" smtClean="0">
                <a:solidFill>
                  <a:srgbClr val="FF0000"/>
                </a:solidFill>
                <a:cs typeface="Arial"/>
              </a:rPr>
              <a:t> </a:t>
            </a:r>
            <a:r>
              <a:rPr sz="2200" b="1" i="1" spc="-20" dirty="0" smtClean="0">
                <a:solidFill>
                  <a:srgbClr val="FF0000"/>
                </a:solidFill>
                <a:cs typeface="Arial"/>
              </a:rPr>
              <a:t>i</a:t>
            </a:r>
            <a:r>
              <a:rPr sz="2200" b="1" i="1" spc="-15" dirty="0" smtClean="0">
                <a:solidFill>
                  <a:srgbClr val="FF0000"/>
                </a:solidFill>
                <a:cs typeface="Arial"/>
              </a:rPr>
              <a:t>n the</a:t>
            </a:r>
            <a:r>
              <a:rPr sz="2200" b="1" i="1" spc="-5" dirty="0" smtClean="0">
                <a:solidFill>
                  <a:srgbClr val="FF0000"/>
                </a:solidFill>
                <a:cs typeface="Arial"/>
              </a:rPr>
              <a:t> </a:t>
            </a:r>
            <a:r>
              <a:rPr sz="2200" b="1" i="1" spc="-50" dirty="0" smtClean="0">
                <a:solidFill>
                  <a:srgbClr val="FF0000"/>
                </a:solidFill>
                <a:cs typeface="Arial"/>
              </a:rPr>
              <a:t>W</a:t>
            </a:r>
            <a:r>
              <a:rPr sz="2200" b="1" i="1" spc="-10" dirty="0" smtClean="0">
                <a:solidFill>
                  <a:srgbClr val="FF0000"/>
                </a:solidFill>
                <a:cs typeface="Arial"/>
              </a:rPr>
              <a:t>o</a:t>
            </a:r>
            <a:r>
              <a:rPr sz="2200" b="1" i="1" spc="-15" dirty="0" smtClean="0">
                <a:solidFill>
                  <a:srgbClr val="FF0000"/>
                </a:solidFill>
                <a:cs typeface="Arial"/>
              </a:rPr>
              <a:t>nder</a:t>
            </a:r>
            <a:r>
              <a:rPr sz="2200" b="1" i="1" spc="-20" dirty="0" smtClean="0">
                <a:solidFill>
                  <a:srgbClr val="FF0000"/>
                </a:solidFill>
                <a:cs typeface="Arial"/>
              </a:rPr>
              <a:t>l</a:t>
            </a:r>
            <a:r>
              <a:rPr sz="2200" b="1" i="1" spc="5" dirty="0" smtClean="0">
                <a:solidFill>
                  <a:srgbClr val="FF0000"/>
                </a:solidFill>
                <a:cs typeface="Arial"/>
              </a:rPr>
              <a:t>a</a:t>
            </a:r>
            <a:r>
              <a:rPr sz="2200" b="1" i="1" spc="-15" dirty="0" smtClean="0">
                <a:solidFill>
                  <a:srgbClr val="FF0000"/>
                </a:solidFill>
                <a:cs typeface="Arial"/>
              </a:rPr>
              <a:t>nd</a:t>
            </a:r>
            <a:endParaRPr sz="2200" dirty="0">
              <a:cs typeface="Arial"/>
            </a:endParaRPr>
          </a:p>
          <a:p>
            <a:pPr marL="12700">
              <a:lnSpc>
                <a:spcPts val="2230"/>
              </a:lnSpc>
            </a:pPr>
            <a:r>
              <a:rPr sz="2200" b="1" spc="-10" dirty="0" smtClean="0">
                <a:solidFill>
                  <a:srgbClr val="FF0000"/>
                </a:solidFill>
                <a:cs typeface="Arial"/>
              </a:rPr>
              <a:t>b</a:t>
            </a:r>
            <a:r>
              <a:rPr sz="2200" b="1" spc="0" dirty="0" smtClean="0">
                <a:solidFill>
                  <a:srgbClr val="FF0000"/>
                </a:solidFill>
                <a:cs typeface="Arial"/>
              </a:rPr>
              <a:t>y</a:t>
            </a:r>
            <a:r>
              <a:rPr sz="2200" b="1" spc="-5" dirty="0" smtClean="0">
                <a:solidFill>
                  <a:srgbClr val="FF0000"/>
                </a:solidFill>
                <a:cs typeface="Arial"/>
              </a:rPr>
              <a:t> </a:t>
            </a:r>
            <a:r>
              <a:rPr sz="2200" b="1" spc="-15" dirty="0" smtClean="0">
                <a:solidFill>
                  <a:srgbClr val="FF0000"/>
                </a:solidFill>
                <a:cs typeface="Arial"/>
              </a:rPr>
              <a:t>Lew</a:t>
            </a:r>
            <a:r>
              <a:rPr sz="2200" b="1" spc="-20" dirty="0" smtClean="0">
                <a:solidFill>
                  <a:srgbClr val="FF0000"/>
                </a:solidFill>
                <a:cs typeface="Arial"/>
              </a:rPr>
              <a:t>i</a:t>
            </a:r>
            <a:r>
              <a:rPr sz="2200" b="1" spc="0" dirty="0" smtClean="0">
                <a:solidFill>
                  <a:srgbClr val="FF0000"/>
                </a:solidFill>
                <a:cs typeface="Arial"/>
              </a:rPr>
              <a:t>s</a:t>
            </a:r>
            <a:r>
              <a:rPr sz="2200" b="1" spc="-5" dirty="0" smtClean="0">
                <a:solidFill>
                  <a:srgbClr val="FF0000"/>
                </a:solidFill>
                <a:cs typeface="Arial"/>
              </a:rPr>
              <a:t> </a:t>
            </a:r>
            <a:r>
              <a:rPr sz="2200" b="1" spc="0" dirty="0" smtClean="0">
                <a:solidFill>
                  <a:srgbClr val="FF0000"/>
                </a:solidFill>
                <a:cs typeface="Arial"/>
              </a:rPr>
              <a:t>C</a:t>
            </a:r>
            <a:r>
              <a:rPr sz="2200" b="1" spc="-5" dirty="0" smtClean="0">
                <a:solidFill>
                  <a:srgbClr val="FF0000"/>
                </a:solidFill>
                <a:cs typeface="Arial"/>
              </a:rPr>
              <a:t>a</a:t>
            </a:r>
            <a:r>
              <a:rPr sz="2200" b="1" spc="0" dirty="0" smtClean="0">
                <a:solidFill>
                  <a:srgbClr val="FF0000"/>
                </a:solidFill>
                <a:cs typeface="Arial"/>
              </a:rPr>
              <a:t>r</a:t>
            </a:r>
            <a:r>
              <a:rPr sz="2200" b="1" spc="5" dirty="0" smtClean="0">
                <a:solidFill>
                  <a:srgbClr val="FF0000"/>
                </a:solidFill>
                <a:cs typeface="Arial"/>
              </a:rPr>
              <a:t>r</a:t>
            </a:r>
            <a:r>
              <a:rPr sz="2200" b="1" spc="-15" dirty="0" smtClean="0">
                <a:solidFill>
                  <a:srgbClr val="FF0000"/>
                </a:solidFill>
                <a:cs typeface="Arial"/>
              </a:rPr>
              <a:t>o</a:t>
            </a:r>
            <a:r>
              <a:rPr sz="2200" b="1" spc="-20" dirty="0" smtClean="0">
                <a:solidFill>
                  <a:srgbClr val="FF0000"/>
                </a:solidFill>
                <a:cs typeface="Arial"/>
              </a:rPr>
              <a:t>l</a:t>
            </a:r>
            <a:r>
              <a:rPr sz="2200" b="1" spc="-10" dirty="0" smtClean="0">
                <a:solidFill>
                  <a:srgbClr val="FF0000"/>
                </a:solidFill>
                <a:cs typeface="Arial"/>
              </a:rPr>
              <a:t>l</a:t>
            </a:r>
            <a:endParaRPr sz="2200" dirty="0">
              <a:cs typeface="Arial"/>
            </a:endParaRPr>
          </a:p>
        </p:txBody>
      </p:sp>
      <mc:AlternateContent xmlns:mc="http://schemas.openxmlformats.org/markup-compatibility/2006" xmlns:a14="http://schemas.microsoft.com/office/drawing/2010/main">
        <mc:Choice Requires="a14">
          <p:graphicFrame>
            <p:nvGraphicFramePr>
              <p:cNvPr id="22" name="Table 21"/>
              <p:cNvGraphicFramePr>
                <a:graphicFrameLocks noGrp="1"/>
              </p:cNvGraphicFramePr>
              <p:nvPr>
                <p:extLst>
                  <p:ext uri="{D42A27DB-BD31-4B8C-83A1-F6EECF244321}">
                    <p14:modId xmlns:p14="http://schemas.microsoft.com/office/powerpoint/2010/main" val="2548073245"/>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smtClean="0">
                              <a:solidFill>
                                <a:schemeClr val="dk1"/>
                              </a:solidFill>
                              <a:latin typeface="+mn-lt"/>
                              <a:ea typeface="+mn-ea"/>
                              <a:cs typeface="+mn-cs"/>
                            </a:rPr>
                            <a:t>profile</a:t>
                          </a:r>
                          <a:r>
                            <a:rPr lang="en-CA" sz="1800" b="0" i="0" u="none" strike="noStrike" kern="1200" baseline="0" dirty="0" smtClean="0">
                              <a:solidFill>
                                <a:schemeClr val="dk1"/>
                              </a:solidFill>
                              <a:latin typeface="+mn-lt"/>
                              <a:ea typeface="+mn-ea"/>
                              <a:cs typeface="+mn-cs"/>
                            </a:rPr>
                            <a:t> </a:t>
                          </a:r>
                          <a14:m>
                            <m:oMath xmlns:m="http://schemas.openxmlformats.org/officeDocument/2006/math">
                              <m:sSub>
                                <m:sSubPr>
                                  <m:ctrlPr>
                                    <a:rPr lang="en-CA" sz="1800" b="1" i="1" u="none" strike="noStrike" kern="1200" baseline="0" smtClean="0">
                                      <a:solidFill>
                                        <a:srgbClr val="FF0000"/>
                                      </a:solidFill>
                                      <a:latin typeface="Cambria Math"/>
                                      <a:ea typeface="+mn-ea"/>
                                      <a:cs typeface="+mn-cs"/>
                                    </a:rPr>
                                  </m:ctrlPr>
                                </m:sSubPr>
                                <m:e>
                                  <m:r>
                                    <a:rPr lang="en-CA" sz="1800" b="1" i="1" u="none" strike="noStrike" kern="1200" baseline="0" smtClean="0">
                                      <a:solidFill>
                                        <a:srgbClr val="FF0000"/>
                                      </a:solidFill>
                                      <a:latin typeface="Cambria Math"/>
                                      <a:ea typeface="+mn-ea"/>
                                      <a:cs typeface="+mn-cs"/>
                                    </a:rPr>
                                    <m:t>𝑷</m:t>
                                  </m:r>
                                </m:e>
                                <m:sub>
                                  <m:r>
                                    <a:rPr lang="en-CA" sz="1800" b="1" i="1" u="none" strike="noStrike" kern="1200" baseline="0" smtClean="0">
                                      <a:solidFill>
                                        <a:srgbClr val="FF0000"/>
                                      </a:solidFill>
                                      <a:latin typeface="Cambria Math"/>
                                      <a:ea typeface="+mn-ea"/>
                                      <a:cs typeface="+mn-cs"/>
                                    </a:rPr>
                                    <m:t>𝟏</m:t>
                                  </m:r>
                                </m:sub>
                              </m:sSub>
                            </m:oMath>
                          </a14:m>
                          <a:endParaRPr lang="en-CA" sz="1800" b="1" i="0" u="none" strike="noStrike" kern="1200" dirty="0" smtClean="0">
                            <a:solidFill>
                              <a:schemeClr val="dk1"/>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9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CA" sz="1800" u="none" strike="noStrike" kern="1200" dirty="0" smtClean="0"/>
                            <a:t>normalized frequency</a:t>
                          </a:r>
                        </a:p>
                        <a:p>
                          <a:pPr rtl="0"/>
                          <a14:m>
                            <m:oMathPara xmlns:m="http://schemas.openxmlformats.org/officeDocument/2006/math">
                              <m:oMathParaPr>
                                <m:jc m:val="centerGroup"/>
                              </m:oMathParaPr>
                              <m:oMath xmlns:m="http://schemas.openxmlformats.org/officeDocument/2006/math">
                                <m:sSub>
                                  <m:sSubPr>
                                    <m:ctrlPr>
                                      <a:rPr lang="en-CA" sz="1800" b="1" i="1" u="none" strike="noStrike" kern="1200" smtClean="0">
                                        <a:solidFill>
                                          <a:srgbClr val="FF0000"/>
                                        </a:solidFill>
                                        <a:latin typeface="Cambria Math"/>
                                      </a:rPr>
                                    </m:ctrlPr>
                                  </m:sSubPr>
                                  <m:e>
                                    <m:r>
                                      <a:rPr lang="en-CA" sz="1800" b="1" i="1" u="none" strike="noStrike" kern="1200" smtClean="0">
                                        <a:solidFill>
                                          <a:srgbClr val="FF0000"/>
                                        </a:solidFill>
                                        <a:latin typeface="Cambria Math"/>
                                      </a:rPr>
                                      <m:t>𝐟</m:t>
                                    </m:r>
                                  </m:e>
                                  <m:sub>
                                    <m:r>
                                      <a:rPr lang="en-CA" sz="1800" b="1" i="1" u="none" strike="noStrike" kern="1200" smtClean="0">
                                        <a:solidFill>
                                          <a:srgbClr val="FF0000"/>
                                        </a:solidFill>
                                        <a:latin typeface="Cambria Math"/>
                                      </a:rPr>
                                      <m:t>𝟏</m:t>
                                    </m:r>
                                  </m:sub>
                                </m:sSub>
                              </m:oMath>
                            </m:oMathPara>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Choice>
        <mc:Fallback xmlns="">
          <p:graphicFrame>
            <p:nvGraphicFramePr>
              <p:cNvPr id="22" name="Table 21"/>
              <p:cNvGraphicFramePr>
                <a:graphicFrameLocks noGrp="1"/>
              </p:cNvGraphicFramePr>
              <p:nvPr>
                <p:extLst>
                  <p:ext uri="{D42A27DB-BD31-4B8C-83A1-F6EECF244321}">
                    <p14:modId xmlns:p14="http://schemas.microsoft.com/office/powerpoint/2010/main" val="3078980550"/>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42" t="-20339" b="-891525"/>
                          </a:stretch>
                        </a:blipFill>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76596" t="-47333" b="-250667"/>
                          </a:stretch>
                        </a:blip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23" name="Table 22"/>
              <p:cNvGraphicFramePr>
                <a:graphicFrameLocks noGrp="1"/>
              </p:cNvGraphicFramePr>
              <p:nvPr>
                <p:extLst>
                  <p:ext uri="{D42A27DB-BD31-4B8C-83A1-F6EECF244321}">
                    <p14:modId xmlns:p14="http://schemas.microsoft.com/office/powerpoint/2010/main" val="1262533902"/>
                  </p:ext>
                </p:extLst>
              </p:nvPr>
            </p:nvGraphicFramePr>
            <p:xfrm>
              <a:off x="6436224" y="3344965"/>
              <a:ext cx="2523127" cy="3474720"/>
            </p:xfrm>
            <a:graphic>
              <a:graphicData uri="http://schemas.openxmlformats.org/drawingml/2006/table">
                <a:tbl>
                  <a:tblPr>
                    <a:tableStyleId>{7E9639D4-E3E2-4D34-9284-5A2195B3D0D7}</a:tableStyleId>
                  </a:tblPr>
                  <a:tblGrid>
                    <a:gridCol w="1093304"/>
                    <a:gridCol w="1429823"/>
                  </a:tblGrid>
                  <a:tr h="36530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smtClean="0">
                              <a:solidFill>
                                <a:schemeClr val="dk1"/>
                              </a:solidFill>
                              <a:latin typeface="+mn-lt"/>
                              <a:ea typeface="+mn-ea"/>
                              <a:cs typeface="+mn-cs"/>
                            </a:rPr>
                            <a:t>profile</a:t>
                          </a:r>
                          <a:r>
                            <a:rPr lang="en-CA" sz="1800" b="0" i="0" u="none" strike="noStrike" kern="1200" baseline="0" dirty="0" smtClean="0">
                              <a:solidFill>
                                <a:schemeClr val="dk1"/>
                              </a:solidFill>
                              <a:latin typeface="+mn-lt"/>
                              <a:ea typeface="+mn-ea"/>
                              <a:cs typeface="+mn-cs"/>
                            </a:rPr>
                            <a:t> </a:t>
                          </a:r>
                          <a14:m>
                            <m:oMath xmlns:m="http://schemas.openxmlformats.org/officeDocument/2006/math">
                              <m:sSub>
                                <m:sSubPr>
                                  <m:ctrlPr>
                                    <a:rPr lang="en-CA" sz="1800" b="1" i="1" u="none" strike="noStrike" kern="1200" baseline="0" smtClean="0">
                                      <a:solidFill>
                                        <a:srgbClr val="0000FF"/>
                                      </a:solidFill>
                                      <a:latin typeface="Cambria Math"/>
                                      <a:ea typeface="+mn-ea"/>
                                      <a:cs typeface="+mn-cs"/>
                                    </a:rPr>
                                  </m:ctrlPr>
                                </m:sSubPr>
                                <m:e>
                                  <m:r>
                                    <a:rPr lang="en-CA" sz="1800" b="1" i="1" u="none" strike="noStrike" kern="1200" baseline="0" smtClean="0">
                                      <a:solidFill>
                                        <a:srgbClr val="0000FF"/>
                                      </a:solidFill>
                                      <a:latin typeface="Cambria Math"/>
                                      <a:ea typeface="+mn-ea"/>
                                      <a:cs typeface="+mn-cs"/>
                                    </a:rPr>
                                    <m:t>𝑷</m:t>
                                  </m:r>
                                </m:e>
                                <m:sub>
                                  <m:r>
                                    <a:rPr lang="en-CA" sz="1800" b="1" i="1" u="none" strike="noStrike" kern="1200" baseline="0" smtClean="0">
                                      <a:solidFill>
                                        <a:srgbClr val="0000FF"/>
                                      </a:solidFill>
                                      <a:latin typeface="Cambria Math"/>
                                      <a:ea typeface="+mn-ea"/>
                                      <a:cs typeface="+mn-cs"/>
                                    </a:rPr>
                                    <m:t>𝟐</m:t>
                                  </m:r>
                                </m:sub>
                              </m:sSub>
                            </m:oMath>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3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CA" sz="1800" u="none" strike="noStrike" kern="1200" dirty="0" smtClean="0"/>
                            <a:t>normalized frequency</a:t>
                          </a:r>
                        </a:p>
                        <a:p>
                          <a:pPr rtl="0"/>
                          <a14:m>
                            <m:oMathPara xmlns:m="http://schemas.openxmlformats.org/officeDocument/2006/math">
                              <m:oMathParaPr>
                                <m:jc m:val="centerGroup"/>
                              </m:oMathParaPr>
                              <m:oMath xmlns:m="http://schemas.openxmlformats.org/officeDocument/2006/math">
                                <m:sSub>
                                  <m:sSubPr>
                                    <m:ctrlPr>
                                      <a:rPr lang="en-CA" sz="1800" b="1" i="1" u="none" strike="noStrike" kern="1200" smtClean="0">
                                        <a:solidFill>
                                          <a:srgbClr val="0000FF"/>
                                        </a:solidFill>
                                        <a:latin typeface="Cambria Math"/>
                                      </a:rPr>
                                    </m:ctrlPr>
                                  </m:sSubPr>
                                  <m:e>
                                    <m:r>
                                      <a:rPr lang="en-CA" sz="1800" b="1" i="1" u="none" strike="noStrike" kern="1200" smtClean="0">
                                        <a:solidFill>
                                          <a:srgbClr val="0000FF"/>
                                        </a:solidFill>
                                        <a:latin typeface="Cambria Math"/>
                                      </a:rPr>
                                      <m:t>𝐟</m:t>
                                    </m:r>
                                  </m:e>
                                  <m:sub>
                                    <m:r>
                                      <a:rPr lang="en-CA" sz="1800" b="1" i="0" u="none" strike="noStrike" kern="1200" smtClean="0">
                                        <a:solidFill>
                                          <a:srgbClr val="0000FF"/>
                                        </a:solidFill>
                                        <a:latin typeface="Cambria Math"/>
                                      </a:rPr>
                                      <m:t>𝟐</m:t>
                                    </m:r>
                                  </m:sub>
                                </m:sSub>
                              </m:oMath>
                            </m:oMathPara>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1" i="0" u="none" strike="noStrike" kern="1200" dirty="0" smtClean="0">
                            <a:solidFill>
                              <a:srgbClr val="0000FF"/>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c>
                      <a:txBody>
                        <a:bodyPr/>
                        <a:lstStyle/>
                        <a:p>
                          <a:pPr rtl="0"/>
                          <a:r>
                            <a:rPr lang="en-CA" sz="1800" u="none" strike="noStrike" kern="1200" dirty="0" smtClean="0"/>
                            <a:t>0.0148</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0.0115</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0.0053</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o f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0.0040</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bl>
              </a:graphicData>
            </a:graphic>
          </p:graphicFrame>
        </mc:Choice>
        <mc:Fallback xmlns="">
          <p:graphicFrame>
            <p:nvGraphicFramePr>
              <p:cNvPr id="23" name="Table 22"/>
              <p:cNvGraphicFramePr>
                <a:graphicFrameLocks noGrp="1"/>
              </p:cNvGraphicFramePr>
              <p:nvPr>
                <p:extLst>
                  <p:ext uri="{D42A27DB-BD31-4B8C-83A1-F6EECF244321}">
                    <p14:modId xmlns:p14="http://schemas.microsoft.com/office/powerpoint/2010/main" val="3008691501"/>
                  </p:ext>
                </p:extLst>
              </p:nvPr>
            </p:nvGraphicFramePr>
            <p:xfrm>
              <a:off x="6436224" y="3344965"/>
              <a:ext cx="2523127" cy="3474720"/>
            </p:xfrm>
            <a:graphic>
              <a:graphicData uri="http://schemas.openxmlformats.org/drawingml/2006/table">
                <a:tbl>
                  <a:tblPr>
                    <a:tableStyleId>{7E9639D4-E3E2-4D34-9284-5A2195B3D0D7}</a:tableStyleId>
                  </a:tblPr>
                  <a:tblGrid>
                    <a:gridCol w="1093304"/>
                    <a:gridCol w="1429823"/>
                  </a:tblGrid>
                  <a:tr h="365760">
                    <a:tc gridSpan="2">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242" t="-8333" b="-876667"/>
                          </a:stretch>
                        </a:blipFill>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76596" t="-43333" b="-250667"/>
                          </a:stretch>
                        </a:blip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1" i="0" u="none" strike="noStrike" kern="1200" dirty="0" smtClean="0">
                            <a:solidFill>
                              <a:srgbClr val="0000FF"/>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c>
                      <a:txBody>
                        <a:bodyPr/>
                        <a:lstStyle/>
                        <a:p>
                          <a:pPr rtl="0"/>
                          <a:r>
                            <a:rPr lang="en-CA" sz="1800" u="none" strike="noStrike" kern="1200" dirty="0" smtClean="0"/>
                            <a:t>0.0148</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0.0115</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0.0053</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o f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0.0040</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bl>
              </a:graphicData>
            </a:graphic>
          </p:graphicFrame>
        </mc:Fallback>
      </mc:AlternateContent>
    </p:spTree>
    <p:extLst>
      <p:ext uri="{BB962C8B-B14F-4D97-AF65-F5344CB8AC3E}">
        <p14:creationId xmlns:p14="http://schemas.microsoft.com/office/powerpoint/2010/main" val="2598329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57745" y="1142823"/>
            <a:ext cx="8564880" cy="817313"/>
          </a:xfrm>
          <a:prstGeom prst="rect">
            <a:avLst/>
          </a:prstGeom>
        </p:spPr>
        <p:txBody>
          <a:bodyPr vert="horz" wrap="square" lIns="0" tIns="0" rIns="0" bIns="0" rtlCol="0">
            <a:noAutofit/>
          </a:bodyPr>
          <a:lstStyle/>
          <a:p>
            <a:pPr marL="12700">
              <a:lnSpc>
                <a:spcPct val="100000"/>
              </a:lnSpc>
            </a:pPr>
            <a:r>
              <a:rPr sz="2400" b="1" dirty="0" smtClean="0">
                <a:solidFill>
                  <a:srgbClr val="9DBF00"/>
                </a:solidFill>
                <a:cs typeface="Arial"/>
              </a:rPr>
              <a:t>P</a:t>
            </a:r>
            <a:r>
              <a:rPr sz="2400" b="1" spc="-10" dirty="0" smtClean="0">
                <a:solidFill>
                  <a:srgbClr val="9DBF00"/>
                </a:solidFill>
                <a:cs typeface="Arial"/>
              </a:rPr>
              <a:t>rofile</a:t>
            </a:r>
            <a:endParaRPr sz="2400" dirty="0">
              <a:solidFill>
                <a:srgbClr val="9DBF00"/>
              </a:solidFill>
              <a:cs typeface="Arial"/>
            </a:endParaRPr>
          </a:p>
          <a:p>
            <a:pPr marL="12700">
              <a:lnSpc>
                <a:spcPts val="2680"/>
              </a:lnSpc>
            </a:pPr>
            <a:r>
              <a:rPr sz="2400" b="1" dirty="0" smtClean="0">
                <a:solidFill>
                  <a:srgbClr val="3B3B3B"/>
                </a:solidFill>
                <a:cs typeface="Arial"/>
              </a:rPr>
              <a:t>a</a:t>
            </a:r>
            <a:r>
              <a:rPr sz="2400" b="1" spc="-10" dirty="0" smtClean="0">
                <a:solidFill>
                  <a:srgbClr val="3B3B3B"/>
                </a:solidFill>
                <a:cs typeface="Arial"/>
              </a:rPr>
              <a:t> </a:t>
            </a:r>
            <a:r>
              <a:rPr sz="2400" b="1" spc="0" dirty="0" smtClean="0">
                <a:solidFill>
                  <a:srgbClr val="3B3B3B"/>
                </a:solidFill>
                <a:cs typeface="Arial"/>
              </a:rPr>
              <a:t>s</a:t>
            </a:r>
            <a:r>
              <a:rPr sz="2400" b="1" spc="-10" dirty="0" smtClean="0">
                <a:solidFill>
                  <a:srgbClr val="3B3B3B"/>
                </a:solidFill>
                <a:cs typeface="Arial"/>
              </a:rPr>
              <a:t>e</a:t>
            </a:r>
            <a:r>
              <a:rPr sz="2400" b="1" spc="-25" dirty="0" smtClean="0">
                <a:solidFill>
                  <a:srgbClr val="3B3B3B"/>
                </a:solidFill>
                <a:cs typeface="Arial"/>
              </a:rPr>
              <a:t>q</a:t>
            </a:r>
            <a:r>
              <a:rPr sz="2400" b="1" spc="-15" dirty="0" smtClean="0">
                <a:solidFill>
                  <a:srgbClr val="3B3B3B"/>
                </a:solidFill>
                <a:cs typeface="Arial"/>
              </a:rPr>
              <a:t>u</a:t>
            </a:r>
            <a:r>
              <a:rPr sz="2400" b="1" spc="-10" dirty="0" smtClean="0">
                <a:solidFill>
                  <a:srgbClr val="3B3B3B"/>
                </a:solidFill>
                <a:cs typeface="Arial"/>
              </a:rPr>
              <a:t>e</a:t>
            </a:r>
            <a:r>
              <a:rPr sz="2400" b="1" spc="-25" dirty="0" smtClean="0">
                <a:solidFill>
                  <a:srgbClr val="3B3B3B"/>
                </a:solidFill>
                <a:cs typeface="Arial"/>
              </a:rPr>
              <a:t>n</a:t>
            </a:r>
            <a:r>
              <a:rPr sz="2400" b="1" spc="-10" dirty="0" smtClean="0">
                <a:solidFill>
                  <a:srgbClr val="3B3B3B"/>
                </a:solidFill>
                <a:cs typeface="Arial"/>
              </a:rPr>
              <a:t>c</a:t>
            </a:r>
            <a:r>
              <a:rPr sz="2400" b="1" spc="0" dirty="0" smtClean="0">
                <a:solidFill>
                  <a:srgbClr val="3B3B3B"/>
                </a:solidFill>
                <a:cs typeface="Arial"/>
              </a:rPr>
              <a:t>e </a:t>
            </a:r>
            <a:r>
              <a:rPr sz="2400" b="1" spc="-25" dirty="0" smtClean="0">
                <a:cs typeface="Arial"/>
              </a:rPr>
              <a:t>o</a:t>
            </a:r>
            <a:r>
              <a:rPr sz="2400" b="1" spc="0" dirty="0" smtClean="0">
                <a:cs typeface="Arial"/>
              </a:rPr>
              <a:t>f</a:t>
            </a:r>
            <a:r>
              <a:rPr sz="2400" b="1" spc="30" dirty="0" smtClean="0">
                <a:solidFill>
                  <a:srgbClr val="9DBF00"/>
                </a:solidFill>
                <a:cs typeface="Arial"/>
              </a:rPr>
              <a:t> </a:t>
            </a:r>
            <a:r>
              <a:rPr sz="2400" b="1" spc="-15" dirty="0" smtClean="0">
                <a:solidFill>
                  <a:srgbClr val="9DBF00"/>
                </a:solidFill>
                <a:cs typeface="Arial"/>
              </a:rPr>
              <a:t>L</a:t>
            </a:r>
            <a:r>
              <a:rPr sz="2400" b="1" spc="-10" dirty="0" smtClean="0">
                <a:solidFill>
                  <a:srgbClr val="9DBF00"/>
                </a:solidFill>
                <a:cs typeface="Arial"/>
              </a:rPr>
              <a:t> </a:t>
            </a:r>
            <a:r>
              <a:rPr sz="2400" b="1" spc="0" dirty="0" smtClean="0">
                <a:solidFill>
                  <a:srgbClr val="3B3B3B"/>
                </a:solidFill>
                <a:cs typeface="Arial"/>
              </a:rPr>
              <a:t>m</a:t>
            </a:r>
            <a:r>
              <a:rPr sz="2400" b="1" spc="-25" dirty="0" smtClean="0">
                <a:solidFill>
                  <a:srgbClr val="3B3B3B"/>
                </a:solidFill>
                <a:cs typeface="Arial"/>
              </a:rPr>
              <a:t>o</a:t>
            </a:r>
            <a:r>
              <a:rPr sz="2400" b="1" spc="-10" dirty="0" smtClean="0">
                <a:solidFill>
                  <a:srgbClr val="3B3B3B"/>
                </a:solidFill>
                <a:cs typeface="Arial"/>
              </a:rPr>
              <a:t>s</a:t>
            </a:r>
            <a:r>
              <a:rPr sz="2400" b="1" spc="0" dirty="0" smtClean="0">
                <a:solidFill>
                  <a:srgbClr val="3B3B3B"/>
                </a:solidFill>
                <a:cs typeface="Arial"/>
              </a:rPr>
              <a:t>t</a:t>
            </a:r>
            <a:r>
              <a:rPr sz="2400" b="1" spc="5" dirty="0" smtClean="0">
                <a:solidFill>
                  <a:srgbClr val="3B3B3B"/>
                </a:solidFill>
                <a:cs typeface="Arial"/>
              </a:rPr>
              <a:t> </a:t>
            </a:r>
            <a:r>
              <a:rPr sz="2400" b="1" spc="-10" dirty="0" smtClean="0">
                <a:solidFill>
                  <a:srgbClr val="3B3B3B"/>
                </a:solidFill>
                <a:cs typeface="Arial"/>
              </a:rPr>
              <a:t>c</a:t>
            </a:r>
            <a:r>
              <a:rPr sz="2400" b="1" spc="-15" dirty="0" smtClean="0">
                <a:solidFill>
                  <a:srgbClr val="3B3B3B"/>
                </a:solidFill>
                <a:cs typeface="Arial"/>
              </a:rPr>
              <a:t>o</a:t>
            </a:r>
            <a:r>
              <a:rPr sz="2400" b="1" spc="-5" dirty="0" smtClean="0">
                <a:solidFill>
                  <a:srgbClr val="3B3B3B"/>
                </a:solidFill>
                <a:cs typeface="Arial"/>
              </a:rPr>
              <a:t>m</a:t>
            </a:r>
            <a:r>
              <a:rPr sz="2400" b="1" spc="0" dirty="0" smtClean="0">
                <a:solidFill>
                  <a:srgbClr val="3B3B3B"/>
                </a:solidFill>
                <a:cs typeface="Arial"/>
              </a:rPr>
              <a:t>m</a:t>
            </a:r>
            <a:r>
              <a:rPr sz="2400" b="1" spc="-25" dirty="0" smtClean="0">
                <a:solidFill>
                  <a:srgbClr val="3B3B3B"/>
                </a:solidFill>
                <a:cs typeface="Arial"/>
              </a:rPr>
              <a:t>o</a:t>
            </a:r>
            <a:r>
              <a:rPr sz="2400" b="1" spc="-15" dirty="0" smtClean="0">
                <a:solidFill>
                  <a:srgbClr val="3B3B3B"/>
                </a:solidFill>
                <a:cs typeface="Arial"/>
              </a:rPr>
              <a:t>n </a:t>
            </a:r>
            <a:r>
              <a:rPr sz="2400" b="1" spc="-25" dirty="0" smtClean="0">
                <a:solidFill>
                  <a:srgbClr val="3B3B3B"/>
                </a:solidFill>
                <a:cs typeface="Arial"/>
              </a:rPr>
              <a:t>n</a:t>
            </a:r>
            <a:r>
              <a:rPr sz="2400" b="1" spc="-15" dirty="0" smtClean="0">
                <a:solidFill>
                  <a:srgbClr val="3B3B3B"/>
                </a:solidFill>
                <a:cs typeface="Arial"/>
              </a:rPr>
              <a:t>-gr</a:t>
            </a:r>
            <a:r>
              <a:rPr sz="2400" b="1" spc="-10" dirty="0" smtClean="0">
                <a:solidFill>
                  <a:srgbClr val="3B3B3B"/>
                </a:solidFill>
                <a:cs typeface="Arial"/>
              </a:rPr>
              <a:t>a</a:t>
            </a:r>
            <a:r>
              <a:rPr sz="2400" b="1" spc="-5" dirty="0" smtClean="0">
                <a:solidFill>
                  <a:srgbClr val="3B3B3B"/>
                </a:solidFill>
                <a:cs typeface="Arial"/>
              </a:rPr>
              <a:t>m</a:t>
            </a:r>
            <a:r>
              <a:rPr sz="2400" b="1" spc="0" dirty="0" smtClean="0">
                <a:solidFill>
                  <a:srgbClr val="3B3B3B"/>
                </a:solidFill>
                <a:cs typeface="Arial"/>
              </a:rPr>
              <a:t>s </a:t>
            </a:r>
            <a:r>
              <a:rPr sz="2400" b="1" spc="-25" dirty="0" smtClean="0">
                <a:solidFill>
                  <a:srgbClr val="3B3B3B"/>
                </a:solidFill>
                <a:cs typeface="Arial"/>
              </a:rPr>
              <a:t>o</a:t>
            </a:r>
            <a:r>
              <a:rPr sz="2400" b="1" spc="0" dirty="0" smtClean="0">
                <a:solidFill>
                  <a:srgbClr val="3B3B3B"/>
                </a:solidFill>
                <a:cs typeface="Arial"/>
              </a:rPr>
              <a:t>f</a:t>
            </a:r>
            <a:r>
              <a:rPr sz="2400" b="1" spc="5" dirty="0" smtClean="0">
                <a:solidFill>
                  <a:srgbClr val="3B3B3B"/>
                </a:solidFill>
                <a:cs typeface="Arial"/>
              </a:rPr>
              <a:t> </a:t>
            </a:r>
            <a:r>
              <a:rPr sz="2400" b="1" spc="0" dirty="0" smtClean="0">
                <a:solidFill>
                  <a:srgbClr val="3B3B3B"/>
                </a:solidFill>
                <a:cs typeface="Arial"/>
              </a:rPr>
              <a:t>a</a:t>
            </a:r>
            <a:r>
              <a:rPr sz="2400" b="1" spc="-10" dirty="0" smtClean="0">
                <a:solidFill>
                  <a:srgbClr val="3B3B3B"/>
                </a:solidFill>
                <a:cs typeface="Arial"/>
              </a:rPr>
              <a:t> </a:t>
            </a:r>
            <a:r>
              <a:rPr sz="2400" b="1" spc="-15" dirty="0" smtClean="0">
                <a:solidFill>
                  <a:srgbClr val="3B3B3B"/>
                </a:solidFill>
                <a:cs typeface="Arial"/>
              </a:rPr>
              <a:t>gi</a:t>
            </a:r>
            <a:r>
              <a:rPr sz="2400" b="1" spc="-10" dirty="0" smtClean="0">
                <a:solidFill>
                  <a:srgbClr val="3B3B3B"/>
                </a:solidFill>
                <a:cs typeface="Arial"/>
              </a:rPr>
              <a:t>ve</a:t>
            </a:r>
            <a:r>
              <a:rPr sz="2400" b="1" spc="-15" dirty="0" smtClean="0">
                <a:solidFill>
                  <a:srgbClr val="3B3B3B"/>
                </a:solidFill>
                <a:cs typeface="Arial"/>
              </a:rPr>
              <a:t>n </a:t>
            </a:r>
            <a:r>
              <a:rPr sz="2400" b="1" spc="-10" dirty="0" smtClean="0">
                <a:solidFill>
                  <a:srgbClr val="3B3B3B"/>
                </a:solidFill>
                <a:cs typeface="Arial"/>
              </a:rPr>
              <a:t>le</a:t>
            </a:r>
            <a:r>
              <a:rPr sz="2400" b="1" spc="-15" dirty="0" smtClean="0">
                <a:solidFill>
                  <a:srgbClr val="3B3B3B"/>
                </a:solidFill>
                <a:cs typeface="Arial"/>
              </a:rPr>
              <a:t>n</a:t>
            </a:r>
            <a:r>
              <a:rPr sz="2400" b="1" spc="-25" dirty="0" smtClean="0">
                <a:solidFill>
                  <a:srgbClr val="3B3B3B"/>
                </a:solidFill>
                <a:cs typeface="Arial"/>
              </a:rPr>
              <a:t>g</a:t>
            </a:r>
            <a:r>
              <a:rPr sz="2400" b="1" spc="-15" dirty="0" smtClean="0">
                <a:solidFill>
                  <a:srgbClr val="3B3B3B"/>
                </a:solidFill>
                <a:cs typeface="Arial"/>
              </a:rPr>
              <a:t>th</a:t>
            </a:r>
            <a:r>
              <a:rPr sz="2400" b="1" spc="50" dirty="0" smtClean="0">
                <a:solidFill>
                  <a:srgbClr val="9DBF00"/>
                </a:solidFill>
                <a:cs typeface="Arial"/>
              </a:rPr>
              <a:t> </a:t>
            </a:r>
            <a:r>
              <a:rPr sz="2400" b="1" spc="-15" dirty="0" smtClean="0">
                <a:solidFill>
                  <a:srgbClr val="9DBF00"/>
                </a:solidFill>
                <a:cs typeface="Arial"/>
              </a:rPr>
              <a:t>n</a:t>
            </a:r>
            <a:endParaRPr sz="2400" dirty="0">
              <a:solidFill>
                <a:srgbClr val="9DBF00"/>
              </a:solidFill>
              <a:cs typeface="Arial"/>
            </a:endParaRPr>
          </a:p>
        </p:txBody>
      </p:sp>
      <p:sp>
        <p:nvSpPr>
          <p:cNvPr id="6" name="object 5"/>
          <p:cNvSpPr txBox="1"/>
          <p:nvPr/>
        </p:nvSpPr>
        <p:spPr>
          <a:xfrm>
            <a:off x="3222125" y="1802835"/>
            <a:ext cx="2699749" cy="337714"/>
          </a:xfrm>
          <a:prstGeom prst="rect">
            <a:avLst/>
          </a:prstGeom>
          <a:solidFill>
            <a:schemeClr val="bg1">
              <a:lumMod val="85000"/>
            </a:schemeClr>
          </a:solidFill>
        </p:spPr>
        <p:txBody>
          <a:bodyPr vert="horz" wrap="square" lIns="0" tIns="0" rIns="0" bIns="0" rtlCol="0">
            <a:noAutofit/>
          </a:bodyPr>
          <a:lstStyle/>
          <a:p>
            <a:pPr marL="12700" algn="ctr">
              <a:lnSpc>
                <a:spcPct val="100000"/>
              </a:lnSpc>
            </a:pPr>
            <a:r>
              <a:rPr lang="en-CA" sz="2400" spc="-15" dirty="0" smtClean="0">
                <a:solidFill>
                  <a:srgbClr val="3B3B3B"/>
                </a:solidFill>
                <a:cs typeface="Arial"/>
              </a:rPr>
              <a:t>Example for </a:t>
            </a:r>
            <a:r>
              <a:rPr sz="2400" b="1" spc="-15" dirty="0" smtClean="0">
                <a:solidFill>
                  <a:srgbClr val="3B3B3B"/>
                </a:solidFill>
                <a:cs typeface="Arial"/>
              </a:rPr>
              <a:t>n</a:t>
            </a:r>
            <a:r>
              <a:rPr sz="2400" b="1" spc="-20" dirty="0" smtClean="0">
                <a:solidFill>
                  <a:srgbClr val="3B3B3B"/>
                </a:solidFill>
                <a:cs typeface="Arial"/>
              </a:rPr>
              <a:t>=</a:t>
            </a:r>
            <a:r>
              <a:rPr sz="2400" b="1" spc="-5" dirty="0" smtClean="0">
                <a:solidFill>
                  <a:srgbClr val="3B3B3B"/>
                </a:solidFill>
                <a:cs typeface="Arial"/>
              </a:rPr>
              <a:t>4</a:t>
            </a:r>
            <a:r>
              <a:rPr sz="2400" b="1" spc="-10" dirty="0" smtClean="0">
                <a:solidFill>
                  <a:srgbClr val="3B3B3B"/>
                </a:solidFill>
                <a:cs typeface="Arial"/>
              </a:rPr>
              <a:t>, </a:t>
            </a:r>
            <a:r>
              <a:rPr sz="2400" b="1" spc="-20" dirty="0" smtClean="0">
                <a:solidFill>
                  <a:srgbClr val="3B3B3B"/>
                </a:solidFill>
                <a:cs typeface="Arial"/>
              </a:rPr>
              <a:t>L</a:t>
            </a:r>
            <a:r>
              <a:rPr sz="2400" b="1" spc="-15" dirty="0" smtClean="0">
                <a:solidFill>
                  <a:srgbClr val="3B3B3B"/>
                </a:solidFill>
                <a:cs typeface="Arial"/>
              </a:rPr>
              <a:t>=6</a:t>
            </a:r>
            <a:endParaRPr sz="2400" b="1" dirty="0">
              <a:cs typeface="Arial"/>
            </a:endParaRPr>
          </a:p>
        </p:txBody>
      </p:sp>
      <p:sp>
        <p:nvSpPr>
          <p:cNvPr id="19" name="object 18"/>
          <p:cNvSpPr txBox="1"/>
          <p:nvPr/>
        </p:nvSpPr>
        <p:spPr>
          <a:xfrm>
            <a:off x="6302874" y="2140549"/>
            <a:ext cx="3090545" cy="1175173"/>
          </a:xfrm>
          <a:prstGeom prst="rect">
            <a:avLst/>
          </a:prstGeom>
        </p:spPr>
        <p:txBody>
          <a:bodyPr vert="horz" wrap="square" lIns="0" tIns="0" rIns="0" bIns="0" rtlCol="0">
            <a:noAutofit/>
          </a:bodyPr>
          <a:lstStyle/>
          <a:p>
            <a:pPr marL="12700">
              <a:lnSpc>
                <a:spcPct val="100000"/>
              </a:lnSpc>
            </a:pPr>
            <a:r>
              <a:rPr lang="en-CA" sz="2200" b="1" spc="-5" dirty="0">
                <a:solidFill>
                  <a:srgbClr val="3B3B3B"/>
                </a:solidFill>
                <a:cs typeface="Arial"/>
              </a:rPr>
              <a:t>d</a:t>
            </a:r>
            <a:r>
              <a:rPr lang="en-CA" sz="2200" b="1" spc="-5" dirty="0" smtClean="0">
                <a:solidFill>
                  <a:srgbClr val="3B3B3B"/>
                </a:solidFill>
                <a:cs typeface="Arial"/>
              </a:rPr>
              <a:t>ocument 2</a:t>
            </a:r>
            <a:r>
              <a:rPr sz="2200" b="1" spc="0" dirty="0" smtClean="0">
                <a:solidFill>
                  <a:srgbClr val="3B3B3B"/>
                </a:solidFill>
                <a:cs typeface="Arial"/>
              </a:rPr>
              <a:t>:</a:t>
            </a:r>
            <a:endParaRPr sz="2200" dirty="0">
              <a:cs typeface="Arial"/>
            </a:endParaRPr>
          </a:p>
          <a:p>
            <a:pPr marL="12700">
              <a:lnSpc>
                <a:spcPts val="2230"/>
              </a:lnSpc>
            </a:pPr>
            <a:r>
              <a:rPr sz="2200" b="1" i="1" spc="-90" dirty="0" smtClean="0">
                <a:solidFill>
                  <a:srgbClr val="0000FF"/>
                </a:solidFill>
                <a:cs typeface="Arial"/>
              </a:rPr>
              <a:t>T</a:t>
            </a:r>
            <a:r>
              <a:rPr sz="2200" b="1" i="1" spc="-5" dirty="0" smtClean="0">
                <a:solidFill>
                  <a:srgbClr val="0000FF"/>
                </a:solidFill>
                <a:cs typeface="Arial"/>
              </a:rPr>
              <a:t>a</a:t>
            </a:r>
            <a:r>
              <a:rPr sz="2200" b="1" i="1" spc="0" dirty="0" smtClean="0">
                <a:solidFill>
                  <a:srgbClr val="0000FF"/>
                </a:solidFill>
                <a:cs typeface="Arial"/>
              </a:rPr>
              <a:t>r</a:t>
            </a:r>
            <a:r>
              <a:rPr sz="2200" b="1" i="1" spc="5" dirty="0" smtClean="0">
                <a:solidFill>
                  <a:srgbClr val="0000FF"/>
                </a:solidFill>
                <a:cs typeface="Arial"/>
              </a:rPr>
              <a:t>za</a:t>
            </a:r>
            <a:r>
              <a:rPr sz="2200" b="1" i="1" spc="-15" dirty="0" smtClean="0">
                <a:solidFill>
                  <a:srgbClr val="0000FF"/>
                </a:solidFill>
                <a:cs typeface="Arial"/>
              </a:rPr>
              <a:t>n</a:t>
            </a:r>
            <a:r>
              <a:rPr sz="2200" b="1" i="1" spc="-10" dirty="0" smtClean="0">
                <a:solidFill>
                  <a:srgbClr val="0000FF"/>
                </a:solidFill>
                <a:cs typeface="Arial"/>
              </a:rPr>
              <a:t> o</a:t>
            </a:r>
            <a:r>
              <a:rPr sz="2200" b="1" i="1" spc="0" dirty="0" smtClean="0">
                <a:solidFill>
                  <a:srgbClr val="0000FF"/>
                </a:solidFill>
                <a:cs typeface="Arial"/>
              </a:rPr>
              <a:t>f</a:t>
            </a:r>
            <a:r>
              <a:rPr sz="2200" b="1" i="1" spc="-5" dirty="0" smtClean="0">
                <a:solidFill>
                  <a:srgbClr val="0000FF"/>
                </a:solidFill>
                <a:cs typeface="Arial"/>
              </a:rPr>
              <a:t> </a:t>
            </a:r>
            <a:r>
              <a:rPr sz="2200" b="1" i="1" spc="0" dirty="0" smtClean="0">
                <a:solidFill>
                  <a:srgbClr val="0000FF"/>
                </a:solidFill>
                <a:cs typeface="Arial"/>
              </a:rPr>
              <a:t>t</a:t>
            </a:r>
            <a:r>
              <a:rPr sz="2200" b="1" i="1" spc="-10" dirty="0" smtClean="0">
                <a:solidFill>
                  <a:srgbClr val="0000FF"/>
                </a:solidFill>
                <a:cs typeface="Arial"/>
              </a:rPr>
              <a:t>h</a:t>
            </a:r>
            <a:r>
              <a:rPr sz="2200" b="1" i="1" spc="0" dirty="0" smtClean="0">
                <a:solidFill>
                  <a:srgbClr val="0000FF"/>
                </a:solidFill>
                <a:cs typeface="Arial"/>
              </a:rPr>
              <a:t>e</a:t>
            </a:r>
            <a:r>
              <a:rPr sz="2200" b="1" i="1" spc="-70" dirty="0" smtClean="0">
                <a:solidFill>
                  <a:srgbClr val="0000FF"/>
                </a:solidFill>
                <a:cs typeface="Arial"/>
              </a:rPr>
              <a:t> </a:t>
            </a:r>
            <a:r>
              <a:rPr sz="2200" b="1" i="1" spc="0" dirty="0" smtClean="0">
                <a:solidFill>
                  <a:srgbClr val="0000FF"/>
                </a:solidFill>
                <a:cs typeface="Arial"/>
              </a:rPr>
              <a:t>A</a:t>
            </a:r>
            <a:r>
              <a:rPr sz="2200" b="1" i="1" spc="-15" dirty="0" smtClean="0">
                <a:solidFill>
                  <a:srgbClr val="0000FF"/>
                </a:solidFill>
                <a:cs typeface="Arial"/>
              </a:rPr>
              <a:t>pes</a:t>
            </a:r>
            <a:endParaRPr sz="2200" dirty="0">
              <a:solidFill>
                <a:srgbClr val="0000FF"/>
              </a:solidFill>
              <a:cs typeface="Arial"/>
            </a:endParaRPr>
          </a:p>
          <a:p>
            <a:pPr marL="12700">
              <a:lnSpc>
                <a:spcPts val="2230"/>
              </a:lnSpc>
            </a:pPr>
            <a:r>
              <a:rPr sz="2200" b="1" spc="-15" dirty="0" smtClean="0">
                <a:solidFill>
                  <a:srgbClr val="0000FF"/>
                </a:solidFill>
                <a:cs typeface="Arial"/>
              </a:rPr>
              <a:t>by</a:t>
            </a:r>
            <a:r>
              <a:rPr sz="2200" b="1" spc="-5" dirty="0" smtClean="0">
                <a:solidFill>
                  <a:srgbClr val="0000FF"/>
                </a:solidFill>
                <a:cs typeface="Arial"/>
              </a:rPr>
              <a:t> </a:t>
            </a:r>
            <a:r>
              <a:rPr sz="2200" b="1" spc="-20" dirty="0" smtClean="0">
                <a:solidFill>
                  <a:srgbClr val="0000FF"/>
                </a:solidFill>
                <a:cs typeface="Arial"/>
              </a:rPr>
              <a:t>E</a:t>
            </a:r>
            <a:r>
              <a:rPr sz="2200" b="1" spc="-15" dirty="0" smtClean="0">
                <a:solidFill>
                  <a:srgbClr val="0000FF"/>
                </a:solidFill>
                <a:cs typeface="Arial"/>
              </a:rPr>
              <a:t>dg</a:t>
            </a:r>
            <a:r>
              <a:rPr sz="2200" b="1" spc="-5" dirty="0" smtClean="0">
                <a:solidFill>
                  <a:srgbClr val="0000FF"/>
                </a:solidFill>
                <a:cs typeface="Arial"/>
              </a:rPr>
              <a:t>a</a:t>
            </a:r>
            <a:r>
              <a:rPr sz="2200" b="1" spc="0" dirty="0" smtClean="0">
                <a:solidFill>
                  <a:srgbClr val="0000FF"/>
                </a:solidFill>
                <a:cs typeface="Arial"/>
              </a:rPr>
              <a:t>r R</a:t>
            </a:r>
            <a:r>
              <a:rPr sz="2200" b="1" spc="-20" dirty="0" smtClean="0">
                <a:solidFill>
                  <a:srgbClr val="0000FF"/>
                </a:solidFill>
                <a:cs typeface="Arial"/>
              </a:rPr>
              <a:t>i</a:t>
            </a:r>
            <a:r>
              <a:rPr sz="2200" b="1" spc="5" dirty="0" smtClean="0">
                <a:solidFill>
                  <a:srgbClr val="0000FF"/>
                </a:solidFill>
                <a:cs typeface="Arial"/>
              </a:rPr>
              <a:t>c</a:t>
            </a:r>
            <a:r>
              <a:rPr sz="2200" b="1" spc="0" dirty="0" smtClean="0">
                <a:solidFill>
                  <a:srgbClr val="0000FF"/>
                </a:solidFill>
                <a:cs typeface="Arial"/>
              </a:rPr>
              <a:t>e</a:t>
            </a:r>
            <a:r>
              <a:rPr sz="2200" b="1" spc="-10" dirty="0" smtClean="0">
                <a:solidFill>
                  <a:srgbClr val="0000FF"/>
                </a:solidFill>
                <a:cs typeface="Arial"/>
              </a:rPr>
              <a:t> </a:t>
            </a:r>
            <a:r>
              <a:rPr sz="2200" b="1" spc="10" dirty="0" smtClean="0">
                <a:solidFill>
                  <a:srgbClr val="0000FF"/>
                </a:solidFill>
                <a:cs typeface="Arial"/>
              </a:rPr>
              <a:t>B</a:t>
            </a:r>
            <a:r>
              <a:rPr sz="2200" b="1" spc="0" dirty="0" smtClean="0">
                <a:solidFill>
                  <a:srgbClr val="0000FF"/>
                </a:solidFill>
                <a:cs typeface="Arial"/>
              </a:rPr>
              <a:t>urro</a:t>
            </a:r>
            <a:r>
              <a:rPr sz="2200" b="1" spc="-15" dirty="0" smtClean="0">
                <a:solidFill>
                  <a:srgbClr val="0000FF"/>
                </a:solidFill>
                <a:cs typeface="Arial"/>
              </a:rPr>
              <a:t>ughs</a:t>
            </a:r>
            <a:endParaRPr sz="2200" dirty="0">
              <a:solidFill>
                <a:srgbClr val="0000FF"/>
              </a:solidFill>
              <a:cs typeface="Arial"/>
            </a:endParaRPr>
          </a:p>
        </p:txBody>
      </p:sp>
      <p:sp>
        <p:nvSpPr>
          <p:cNvPr id="11" name="Rectangle 10"/>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5400" y="262918"/>
            <a:ext cx="9144000" cy="523220"/>
          </a:xfrm>
          <a:prstGeom prst="rect">
            <a:avLst/>
          </a:prstGeom>
          <a:noFill/>
        </p:spPr>
        <p:txBody>
          <a:bodyPr wrap="square" rtlCol="0">
            <a:spAutoFit/>
          </a:bodyPr>
          <a:lstStyle/>
          <a:p>
            <a:r>
              <a:rPr lang="en-CA" sz="2800" b="1" dirty="0" smtClean="0"/>
              <a:t>CNG dissimilarity - formula  </a:t>
            </a:r>
          </a:p>
        </p:txBody>
      </p:sp>
      <p:sp>
        <p:nvSpPr>
          <p:cNvPr id="13" name="object 17"/>
          <p:cNvSpPr txBox="1"/>
          <p:nvPr/>
        </p:nvSpPr>
        <p:spPr>
          <a:xfrm>
            <a:off x="230795" y="2124928"/>
            <a:ext cx="4579620" cy="1012748"/>
          </a:xfrm>
          <a:prstGeom prst="rect">
            <a:avLst/>
          </a:prstGeom>
        </p:spPr>
        <p:txBody>
          <a:bodyPr vert="horz" wrap="square" lIns="0" tIns="0" rIns="0" bIns="0" rtlCol="0">
            <a:noAutofit/>
          </a:bodyPr>
          <a:lstStyle/>
          <a:p>
            <a:pPr marL="12700">
              <a:lnSpc>
                <a:spcPct val="100000"/>
              </a:lnSpc>
            </a:pPr>
            <a:r>
              <a:rPr lang="en-CA" sz="2200" b="1" spc="-10" dirty="0">
                <a:solidFill>
                  <a:srgbClr val="3B3B3B"/>
                </a:solidFill>
                <a:cs typeface="Arial"/>
              </a:rPr>
              <a:t>d</a:t>
            </a:r>
            <a:r>
              <a:rPr sz="2200" b="1" spc="-15" dirty="0" err="1" smtClean="0">
                <a:solidFill>
                  <a:srgbClr val="3B3B3B"/>
                </a:solidFill>
                <a:cs typeface="Arial"/>
              </a:rPr>
              <a:t>ocum</a:t>
            </a:r>
            <a:r>
              <a:rPr sz="2200" b="1" spc="-5" dirty="0" err="1" smtClean="0">
                <a:solidFill>
                  <a:srgbClr val="3B3B3B"/>
                </a:solidFill>
                <a:cs typeface="Arial"/>
              </a:rPr>
              <a:t>e</a:t>
            </a:r>
            <a:r>
              <a:rPr sz="2200" b="1" spc="-10" dirty="0" err="1" smtClean="0">
                <a:solidFill>
                  <a:srgbClr val="3B3B3B"/>
                </a:solidFill>
                <a:cs typeface="Arial"/>
              </a:rPr>
              <a:t>n</a:t>
            </a:r>
            <a:r>
              <a:rPr sz="2200" b="1" spc="0" dirty="0" err="1" smtClean="0">
                <a:solidFill>
                  <a:srgbClr val="3B3B3B"/>
                </a:solidFill>
                <a:cs typeface="Arial"/>
              </a:rPr>
              <a:t>t</a:t>
            </a:r>
            <a:r>
              <a:rPr lang="en-CA" sz="2200" b="1" spc="0" dirty="0" smtClean="0">
                <a:solidFill>
                  <a:srgbClr val="3B3B3B"/>
                </a:solidFill>
                <a:cs typeface="Arial"/>
              </a:rPr>
              <a:t> 1</a:t>
            </a:r>
            <a:r>
              <a:rPr sz="2200" b="1" spc="0" dirty="0" smtClean="0">
                <a:solidFill>
                  <a:srgbClr val="3B3B3B"/>
                </a:solidFill>
                <a:cs typeface="Arial"/>
              </a:rPr>
              <a:t>:</a:t>
            </a:r>
            <a:endParaRPr sz="2200" dirty="0">
              <a:cs typeface="Arial"/>
            </a:endParaRPr>
          </a:p>
          <a:p>
            <a:pPr marL="12700">
              <a:lnSpc>
                <a:spcPts val="2230"/>
              </a:lnSpc>
            </a:pPr>
            <a:r>
              <a:rPr sz="2200" b="1" i="1" spc="10" dirty="0" smtClean="0">
                <a:solidFill>
                  <a:srgbClr val="FF0000"/>
                </a:solidFill>
                <a:cs typeface="Arial"/>
              </a:rPr>
              <a:t>A</a:t>
            </a:r>
            <a:r>
              <a:rPr sz="2200" b="1" i="1" spc="-20" dirty="0" smtClean="0">
                <a:solidFill>
                  <a:srgbClr val="FF0000"/>
                </a:solidFill>
                <a:cs typeface="Arial"/>
              </a:rPr>
              <a:t>li</a:t>
            </a:r>
            <a:r>
              <a:rPr sz="2200" b="1" i="1" spc="5" dirty="0" smtClean="0">
                <a:solidFill>
                  <a:srgbClr val="FF0000"/>
                </a:solidFill>
                <a:cs typeface="Arial"/>
              </a:rPr>
              <a:t>c</a:t>
            </a:r>
            <a:r>
              <a:rPr sz="2200" b="1" i="1" spc="-5" dirty="0" smtClean="0">
                <a:solidFill>
                  <a:srgbClr val="FF0000"/>
                </a:solidFill>
                <a:cs typeface="Arial"/>
              </a:rPr>
              <a:t>e's</a:t>
            </a:r>
            <a:r>
              <a:rPr sz="2200" b="1" i="1" spc="-75" dirty="0" smtClean="0">
                <a:solidFill>
                  <a:srgbClr val="FF0000"/>
                </a:solidFill>
                <a:cs typeface="Arial"/>
              </a:rPr>
              <a:t> </a:t>
            </a:r>
            <a:r>
              <a:rPr sz="2200" b="1" i="1" spc="0" dirty="0" smtClean="0">
                <a:solidFill>
                  <a:srgbClr val="FF0000"/>
                </a:solidFill>
                <a:cs typeface="Arial"/>
              </a:rPr>
              <a:t>A</a:t>
            </a:r>
            <a:r>
              <a:rPr sz="2200" b="1" i="1" spc="-10" dirty="0" smtClean="0">
                <a:solidFill>
                  <a:srgbClr val="FF0000"/>
                </a:solidFill>
                <a:cs typeface="Arial"/>
              </a:rPr>
              <a:t>d</a:t>
            </a:r>
            <a:r>
              <a:rPr sz="2200" b="1" i="1" spc="-5" dirty="0" smtClean="0">
                <a:solidFill>
                  <a:srgbClr val="FF0000"/>
                </a:solidFill>
                <a:cs typeface="Arial"/>
              </a:rPr>
              <a:t>v</a:t>
            </a:r>
            <a:r>
              <a:rPr sz="2200" b="1" i="1" spc="5" dirty="0" smtClean="0">
                <a:solidFill>
                  <a:srgbClr val="FF0000"/>
                </a:solidFill>
                <a:cs typeface="Arial"/>
              </a:rPr>
              <a:t>e</a:t>
            </a:r>
            <a:r>
              <a:rPr sz="2200" b="1" i="1" spc="-10" dirty="0" smtClean="0">
                <a:solidFill>
                  <a:srgbClr val="FF0000"/>
                </a:solidFill>
                <a:cs typeface="Arial"/>
              </a:rPr>
              <a:t>ntu</a:t>
            </a:r>
            <a:r>
              <a:rPr sz="2200" b="1" i="1" spc="0" dirty="0" smtClean="0">
                <a:solidFill>
                  <a:srgbClr val="FF0000"/>
                </a:solidFill>
                <a:cs typeface="Arial"/>
              </a:rPr>
              <a:t>r</a:t>
            </a:r>
            <a:r>
              <a:rPr sz="2200" b="1" i="1" spc="-5" dirty="0" smtClean="0">
                <a:solidFill>
                  <a:srgbClr val="FF0000"/>
                </a:solidFill>
                <a:cs typeface="Arial"/>
              </a:rPr>
              <a:t>e</a:t>
            </a:r>
            <a:r>
              <a:rPr sz="2200" b="1" i="1" spc="0" dirty="0" smtClean="0">
                <a:solidFill>
                  <a:srgbClr val="FF0000"/>
                </a:solidFill>
                <a:cs typeface="Arial"/>
              </a:rPr>
              <a:t>s</a:t>
            </a:r>
            <a:r>
              <a:rPr sz="2200" b="1" i="1" spc="-5" dirty="0" smtClean="0">
                <a:solidFill>
                  <a:srgbClr val="FF0000"/>
                </a:solidFill>
                <a:cs typeface="Arial"/>
              </a:rPr>
              <a:t> </a:t>
            </a:r>
            <a:r>
              <a:rPr sz="2200" b="1" i="1" spc="-20" dirty="0" smtClean="0">
                <a:solidFill>
                  <a:srgbClr val="FF0000"/>
                </a:solidFill>
                <a:cs typeface="Arial"/>
              </a:rPr>
              <a:t>i</a:t>
            </a:r>
            <a:r>
              <a:rPr sz="2200" b="1" i="1" spc="-15" dirty="0" smtClean="0">
                <a:solidFill>
                  <a:srgbClr val="FF0000"/>
                </a:solidFill>
                <a:cs typeface="Arial"/>
              </a:rPr>
              <a:t>n the</a:t>
            </a:r>
            <a:r>
              <a:rPr sz="2200" b="1" i="1" spc="-5" dirty="0" smtClean="0">
                <a:solidFill>
                  <a:srgbClr val="FF0000"/>
                </a:solidFill>
                <a:cs typeface="Arial"/>
              </a:rPr>
              <a:t> </a:t>
            </a:r>
            <a:r>
              <a:rPr sz="2200" b="1" i="1" spc="-50" dirty="0" smtClean="0">
                <a:solidFill>
                  <a:srgbClr val="FF0000"/>
                </a:solidFill>
                <a:cs typeface="Arial"/>
              </a:rPr>
              <a:t>W</a:t>
            </a:r>
            <a:r>
              <a:rPr sz="2200" b="1" i="1" spc="-10" dirty="0" smtClean="0">
                <a:solidFill>
                  <a:srgbClr val="FF0000"/>
                </a:solidFill>
                <a:cs typeface="Arial"/>
              </a:rPr>
              <a:t>o</a:t>
            </a:r>
            <a:r>
              <a:rPr sz="2200" b="1" i="1" spc="-15" dirty="0" smtClean="0">
                <a:solidFill>
                  <a:srgbClr val="FF0000"/>
                </a:solidFill>
                <a:cs typeface="Arial"/>
              </a:rPr>
              <a:t>nder</a:t>
            </a:r>
            <a:r>
              <a:rPr sz="2200" b="1" i="1" spc="-20" dirty="0" smtClean="0">
                <a:solidFill>
                  <a:srgbClr val="FF0000"/>
                </a:solidFill>
                <a:cs typeface="Arial"/>
              </a:rPr>
              <a:t>l</a:t>
            </a:r>
            <a:r>
              <a:rPr sz="2200" b="1" i="1" spc="5" dirty="0" smtClean="0">
                <a:solidFill>
                  <a:srgbClr val="FF0000"/>
                </a:solidFill>
                <a:cs typeface="Arial"/>
              </a:rPr>
              <a:t>a</a:t>
            </a:r>
            <a:r>
              <a:rPr sz="2200" b="1" i="1" spc="-15" dirty="0" smtClean="0">
                <a:solidFill>
                  <a:srgbClr val="FF0000"/>
                </a:solidFill>
                <a:cs typeface="Arial"/>
              </a:rPr>
              <a:t>nd</a:t>
            </a:r>
            <a:endParaRPr sz="2200" dirty="0">
              <a:cs typeface="Arial"/>
            </a:endParaRPr>
          </a:p>
          <a:p>
            <a:pPr marL="12700">
              <a:lnSpc>
                <a:spcPts val="2230"/>
              </a:lnSpc>
            </a:pPr>
            <a:r>
              <a:rPr sz="2200" b="1" spc="-10" dirty="0" smtClean="0">
                <a:solidFill>
                  <a:srgbClr val="FF0000"/>
                </a:solidFill>
                <a:cs typeface="Arial"/>
              </a:rPr>
              <a:t>b</a:t>
            </a:r>
            <a:r>
              <a:rPr sz="2200" b="1" spc="0" dirty="0" smtClean="0">
                <a:solidFill>
                  <a:srgbClr val="FF0000"/>
                </a:solidFill>
                <a:cs typeface="Arial"/>
              </a:rPr>
              <a:t>y</a:t>
            </a:r>
            <a:r>
              <a:rPr sz="2200" b="1" spc="-5" dirty="0" smtClean="0">
                <a:solidFill>
                  <a:srgbClr val="FF0000"/>
                </a:solidFill>
                <a:cs typeface="Arial"/>
              </a:rPr>
              <a:t> </a:t>
            </a:r>
            <a:r>
              <a:rPr sz="2200" b="1" spc="-15" dirty="0" smtClean="0">
                <a:solidFill>
                  <a:srgbClr val="FF0000"/>
                </a:solidFill>
                <a:cs typeface="Arial"/>
              </a:rPr>
              <a:t>Lew</a:t>
            </a:r>
            <a:r>
              <a:rPr sz="2200" b="1" spc="-20" dirty="0" smtClean="0">
                <a:solidFill>
                  <a:srgbClr val="FF0000"/>
                </a:solidFill>
                <a:cs typeface="Arial"/>
              </a:rPr>
              <a:t>i</a:t>
            </a:r>
            <a:r>
              <a:rPr sz="2200" b="1" spc="0" dirty="0" smtClean="0">
                <a:solidFill>
                  <a:srgbClr val="FF0000"/>
                </a:solidFill>
                <a:cs typeface="Arial"/>
              </a:rPr>
              <a:t>s</a:t>
            </a:r>
            <a:r>
              <a:rPr sz="2200" b="1" spc="-5" dirty="0" smtClean="0">
                <a:solidFill>
                  <a:srgbClr val="FF0000"/>
                </a:solidFill>
                <a:cs typeface="Arial"/>
              </a:rPr>
              <a:t> </a:t>
            </a:r>
            <a:r>
              <a:rPr sz="2200" b="1" spc="0" dirty="0" smtClean="0">
                <a:solidFill>
                  <a:srgbClr val="FF0000"/>
                </a:solidFill>
                <a:cs typeface="Arial"/>
              </a:rPr>
              <a:t>C</a:t>
            </a:r>
            <a:r>
              <a:rPr sz="2200" b="1" spc="-5" dirty="0" smtClean="0">
                <a:solidFill>
                  <a:srgbClr val="FF0000"/>
                </a:solidFill>
                <a:cs typeface="Arial"/>
              </a:rPr>
              <a:t>a</a:t>
            </a:r>
            <a:r>
              <a:rPr sz="2200" b="1" spc="0" dirty="0" smtClean="0">
                <a:solidFill>
                  <a:srgbClr val="FF0000"/>
                </a:solidFill>
                <a:cs typeface="Arial"/>
              </a:rPr>
              <a:t>r</a:t>
            </a:r>
            <a:r>
              <a:rPr sz="2200" b="1" spc="5" dirty="0" smtClean="0">
                <a:solidFill>
                  <a:srgbClr val="FF0000"/>
                </a:solidFill>
                <a:cs typeface="Arial"/>
              </a:rPr>
              <a:t>r</a:t>
            </a:r>
            <a:r>
              <a:rPr sz="2200" b="1" spc="-15" dirty="0" smtClean="0">
                <a:solidFill>
                  <a:srgbClr val="FF0000"/>
                </a:solidFill>
                <a:cs typeface="Arial"/>
              </a:rPr>
              <a:t>o</a:t>
            </a:r>
            <a:r>
              <a:rPr sz="2200" b="1" spc="-20" dirty="0" smtClean="0">
                <a:solidFill>
                  <a:srgbClr val="FF0000"/>
                </a:solidFill>
                <a:cs typeface="Arial"/>
              </a:rPr>
              <a:t>l</a:t>
            </a:r>
            <a:r>
              <a:rPr sz="2200" b="1" spc="-10" dirty="0" smtClean="0">
                <a:solidFill>
                  <a:srgbClr val="FF0000"/>
                </a:solidFill>
                <a:cs typeface="Arial"/>
              </a:rPr>
              <a:t>l</a:t>
            </a:r>
            <a:endParaRPr sz="2200" dirty="0">
              <a:cs typeface="Arial"/>
            </a:endParaRPr>
          </a:p>
        </p:txBody>
      </p:sp>
      <mc:AlternateContent xmlns:mc="http://schemas.openxmlformats.org/markup-compatibility/2006" xmlns:a14="http://schemas.microsoft.com/office/drawing/2010/main">
        <mc:Choice Requires="a14">
          <p:graphicFrame>
            <p:nvGraphicFramePr>
              <p:cNvPr id="22" name="Table 21"/>
              <p:cNvGraphicFramePr>
                <a:graphicFrameLocks noGrp="1"/>
              </p:cNvGraphicFramePr>
              <p:nvPr>
                <p:extLst>
                  <p:ext uri="{D42A27DB-BD31-4B8C-83A1-F6EECF244321}">
                    <p14:modId xmlns:p14="http://schemas.microsoft.com/office/powerpoint/2010/main" val="3366387576"/>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smtClean="0">
                              <a:solidFill>
                                <a:schemeClr val="dk1"/>
                              </a:solidFill>
                              <a:latin typeface="+mn-lt"/>
                              <a:ea typeface="+mn-ea"/>
                              <a:cs typeface="+mn-cs"/>
                            </a:rPr>
                            <a:t>profile</a:t>
                          </a:r>
                          <a:r>
                            <a:rPr lang="en-CA" sz="1800" b="0" i="0" u="none" strike="noStrike" kern="1200" baseline="0" dirty="0" smtClean="0">
                              <a:solidFill>
                                <a:schemeClr val="dk1"/>
                              </a:solidFill>
                              <a:latin typeface="+mn-lt"/>
                              <a:ea typeface="+mn-ea"/>
                              <a:cs typeface="+mn-cs"/>
                            </a:rPr>
                            <a:t> </a:t>
                          </a:r>
                          <a14:m>
                            <m:oMath xmlns:m="http://schemas.openxmlformats.org/officeDocument/2006/math">
                              <m:sSub>
                                <m:sSubPr>
                                  <m:ctrlPr>
                                    <a:rPr lang="en-CA" sz="1800" b="1" i="1" u="none" strike="noStrike" kern="1200" baseline="0" smtClean="0">
                                      <a:solidFill>
                                        <a:srgbClr val="FF0000"/>
                                      </a:solidFill>
                                      <a:latin typeface="Cambria Math"/>
                                      <a:ea typeface="+mn-ea"/>
                                      <a:cs typeface="+mn-cs"/>
                                    </a:rPr>
                                  </m:ctrlPr>
                                </m:sSubPr>
                                <m:e>
                                  <m:r>
                                    <a:rPr lang="en-CA" sz="1800" b="1" i="1" u="none" strike="noStrike" kern="1200" baseline="0" smtClean="0">
                                      <a:solidFill>
                                        <a:srgbClr val="FF0000"/>
                                      </a:solidFill>
                                      <a:latin typeface="Cambria Math"/>
                                      <a:ea typeface="+mn-ea"/>
                                      <a:cs typeface="+mn-cs"/>
                                    </a:rPr>
                                    <m:t>𝑷</m:t>
                                  </m:r>
                                </m:e>
                                <m:sub>
                                  <m:r>
                                    <a:rPr lang="en-CA" sz="1800" b="1" i="1" u="none" strike="noStrike" kern="1200" baseline="0" smtClean="0">
                                      <a:solidFill>
                                        <a:srgbClr val="FF0000"/>
                                      </a:solidFill>
                                      <a:latin typeface="Cambria Math"/>
                                      <a:ea typeface="+mn-ea"/>
                                      <a:cs typeface="+mn-cs"/>
                                    </a:rPr>
                                    <m:t>𝟏</m:t>
                                  </m:r>
                                </m:sub>
                              </m:sSub>
                            </m:oMath>
                          </a14:m>
                          <a:endParaRPr lang="en-CA" sz="1800" b="1" i="0" u="none" strike="noStrike" kern="1200" dirty="0" smtClean="0">
                            <a:solidFill>
                              <a:schemeClr val="dk1"/>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9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CA" sz="1800" u="none" strike="noStrike" kern="1200" dirty="0" smtClean="0"/>
                            <a:t>normalized frequency</a:t>
                          </a:r>
                        </a:p>
                        <a:p>
                          <a:pPr rtl="0"/>
                          <a14:m>
                            <m:oMathPara xmlns:m="http://schemas.openxmlformats.org/officeDocument/2006/math">
                              <m:oMathParaPr>
                                <m:jc m:val="centerGroup"/>
                              </m:oMathParaPr>
                              <m:oMath xmlns:m="http://schemas.openxmlformats.org/officeDocument/2006/math">
                                <m:sSub>
                                  <m:sSubPr>
                                    <m:ctrlPr>
                                      <a:rPr lang="en-CA" sz="1800" b="1" i="1" u="none" strike="noStrike" kern="1200" smtClean="0">
                                        <a:solidFill>
                                          <a:srgbClr val="FF0000"/>
                                        </a:solidFill>
                                        <a:latin typeface="Cambria Math"/>
                                      </a:rPr>
                                    </m:ctrlPr>
                                  </m:sSubPr>
                                  <m:e>
                                    <m:r>
                                      <a:rPr lang="en-CA" sz="1800" b="1" i="1" u="none" strike="noStrike" kern="1200" smtClean="0">
                                        <a:solidFill>
                                          <a:srgbClr val="FF0000"/>
                                        </a:solidFill>
                                        <a:latin typeface="Cambria Math"/>
                                      </a:rPr>
                                      <m:t>𝐟</m:t>
                                    </m:r>
                                  </m:e>
                                  <m:sub>
                                    <m:r>
                                      <a:rPr lang="en-CA" sz="1800" b="1" i="1" u="none" strike="noStrike" kern="1200" smtClean="0">
                                        <a:solidFill>
                                          <a:srgbClr val="FF0000"/>
                                        </a:solidFill>
                                        <a:latin typeface="Cambria Math"/>
                                      </a:rPr>
                                      <m:t>𝟏</m:t>
                                    </m:r>
                                  </m:sub>
                                </m:sSub>
                              </m:oMath>
                            </m:oMathPara>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3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Choice>
        <mc:Fallback xmlns="">
          <p:graphicFrame>
            <p:nvGraphicFramePr>
              <p:cNvPr id="22" name="Table 21"/>
              <p:cNvGraphicFramePr>
                <a:graphicFrameLocks noGrp="1"/>
              </p:cNvGraphicFramePr>
              <p:nvPr>
                <p:extLst>
                  <p:ext uri="{D42A27DB-BD31-4B8C-83A1-F6EECF244321}">
                    <p14:modId xmlns:p14="http://schemas.microsoft.com/office/powerpoint/2010/main" val="3078980550"/>
                  </p:ext>
                </p:extLst>
              </p:nvPr>
            </p:nvGraphicFramePr>
            <p:xfrm>
              <a:off x="255643" y="3347830"/>
              <a:ext cx="2523127" cy="3468960"/>
            </p:xfrm>
            <a:graphic>
              <a:graphicData uri="http://schemas.openxmlformats.org/drawingml/2006/table">
                <a:tbl>
                  <a:tblPr>
                    <a:tableStyleId>{7E9639D4-E3E2-4D34-9284-5A2195B3D0D7}</a:tableStyleId>
                  </a:tblPr>
                  <a:tblGrid>
                    <a:gridCol w="1093304"/>
                    <a:gridCol w="1429823"/>
                  </a:tblGrid>
                  <a:tr h="360000">
                    <a:tc gridSpan="2">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42" t="-20339" b="-891525"/>
                          </a:stretch>
                        </a:blipFill>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76596" t="-47333" b="-250667"/>
                          </a:stretch>
                        </a:blip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c>
                      <a:txBody>
                        <a:bodyPr/>
                        <a:lstStyle/>
                        <a:p>
                          <a:pPr rtl="0"/>
                          <a:r>
                            <a:rPr lang="en-CA" sz="1800" u="none" strike="noStrike" kern="1200" dirty="0" smtClean="0"/>
                            <a:t>0.0127</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0.0098</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0.0049</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0.0047</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o _</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0.0044</a:t>
                          </a:r>
                          <a:endParaRPr lang="en-CA" sz="1800" b="0" i="0" u="none" strike="noStrike" kern="1200" dirty="0" smtClean="0">
                            <a:solidFill>
                              <a:schemeClr val="dk1"/>
                            </a:solidFill>
                            <a:latin typeface="+mn-lt"/>
                            <a:ea typeface="+mn-ea"/>
                            <a:cs typeface="+mn-cs"/>
                          </a:endParaRPr>
                        </a:p>
                      </a:txBody>
                      <a:tcPr>
                        <a:solidFill>
                          <a:srgbClr val="FF0000">
                            <a:alpha val="12941"/>
                          </a:srgbClr>
                        </a:solid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23" name="Table 22"/>
              <p:cNvGraphicFramePr>
                <a:graphicFrameLocks noGrp="1"/>
              </p:cNvGraphicFramePr>
              <p:nvPr>
                <p:extLst>
                  <p:ext uri="{D42A27DB-BD31-4B8C-83A1-F6EECF244321}">
                    <p14:modId xmlns:p14="http://schemas.microsoft.com/office/powerpoint/2010/main" val="4132668599"/>
                  </p:ext>
                </p:extLst>
              </p:nvPr>
            </p:nvGraphicFramePr>
            <p:xfrm>
              <a:off x="6436224" y="3344965"/>
              <a:ext cx="2523127" cy="3474720"/>
            </p:xfrm>
            <a:graphic>
              <a:graphicData uri="http://schemas.openxmlformats.org/drawingml/2006/table">
                <a:tbl>
                  <a:tblPr>
                    <a:tableStyleId>{7E9639D4-E3E2-4D34-9284-5A2195B3D0D7}</a:tableStyleId>
                  </a:tblPr>
                  <a:tblGrid>
                    <a:gridCol w="1093304"/>
                    <a:gridCol w="1429823"/>
                  </a:tblGrid>
                  <a:tr h="36530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smtClean="0">
                              <a:solidFill>
                                <a:schemeClr val="dk1"/>
                              </a:solidFill>
                              <a:latin typeface="+mn-lt"/>
                              <a:ea typeface="+mn-ea"/>
                              <a:cs typeface="+mn-cs"/>
                            </a:rPr>
                            <a:t>profile</a:t>
                          </a:r>
                          <a:r>
                            <a:rPr lang="en-CA" sz="1800" b="0" i="0" u="none" strike="noStrike" kern="1200" baseline="0" dirty="0" smtClean="0">
                              <a:solidFill>
                                <a:schemeClr val="dk1"/>
                              </a:solidFill>
                              <a:latin typeface="+mn-lt"/>
                              <a:ea typeface="+mn-ea"/>
                              <a:cs typeface="+mn-cs"/>
                            </a:rPr>
                            <a:t> </a:t>
                          </a:r>
                          <a14:m>
                            <m:oMath xmlns:m="http://schemas.openxmlformats.org/officeDocument/2006/math">
                              <m:sSub>
                                <m:sSubPr>
                                  <m:ctrlPr>
                                    <a:rPr lang="en-CA" sz="1800" b="1" i="1" u="none" strike="noStrike" kern="1200" baseline="0" smtClean="0">
                                      <a:solidFill>
                                        <a:srgbClr val="0000FF"/>
                                      </a:solidFill>
                                      <a:latin typeface="Cambria Math"/>
                                      <a:ea typeface="+mn-ea"/>
                                      <a:cs typeface="+mn-cs"/>
                                    </a:rPr>
                                  </m:ctrlPr>
                                </m:sSubPr>
                                <m:e>
                                  <m:r>
                                    <a:rPr lang="en-CA" sz="1800" b="1" i="1" u="none" strike="noStrike" kern="1200" baseline="0" smtClean="0">
                                      <a:solidFill>
                                        <a:srgbClr val="0000FF"/>
                                      </a:solidFill>
                                      <a:latin typeface="Cambria Math"/>
                                      <a:ea typeface="+mn-ea"/>
                                      <a:cs typeface="+mn-cs"/>
                                    </a:rPr>
                                    <m:t>𝑷</m:t>
                                  </m:r>
                                </m:e>
                                <m:sub>
                                  <m:r>
                                    <a:rPr lang="en-CA" sz="1800" b="1" i="1" u="none" strike="noStrike" kern="1200" baseline="0" smtClean="0">
                                      <a:solidFill>
                                        <a:srgbClr val="0000FF"/>
                                      </a:solidFill>
                                      <a:latin typeface="Cambria Math"/>
                                      <a:ea typeface="+mn-ea"/>
                                      <a:cs typeface="+mn-cs"/>
                                    </a:rPr>
                                    <m:t>𝟐</m:t>
                                  </m:r>
                                </m:sub>
                              </m:sSub>
                            </m:oMath>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3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CA" sz="1800" u="none" strike="noStrike" kern="1200" dirty="0" smtClean="0"/>
                            <a:t>normalized frequency</a:t>
                          </a:r>
                        </a:p>
                        <a:p>
                          <a:pPr rtl="0"/>
                          <a14:m>
                            <m:oMathPara xmlns:m="http://schemas.openxmlformats.org/officeDocument/2006/math">
                              <m:oMathParaPr>
                                <m:jc m:val="centerGroup"/>
                              </m:oMathParaPr>
                              <m:oMath xmlns:m="http://schemas.openxmlformats.org/officeDocument/2006/math">
                                <m:sSub>
                                  <m:sSubPr>
                                    <m:ctrlPr>
                                      <a:rPr lang="en-CA" sz="1800" b="1" i="1" u="none" strike="noStrike" kern="1200" smtClean="0">
                                        <a:solidFill>
                                          <a:srgbClr val="0000FF"/>
                                        </a:solidFill>
                                        <a:latin typeface="Cambria Math"/>
                                      </a:rPr>
                                    </m:ctrlPr>
                                  </m:sSubPr>
                                  <m:e>
                                    <m:r>
                                      <a:rPr lang="en-CA" sz="1800" b="1" i="1" u="none" strike="noStrike" kern="1200" smtClean="0">
                                        <a:solidFill>
                                          <a:srgbClr val="0000FF"/>
                                        </a:solidFill>
                                        <a:latin typeface="Cambria Math"/>
                                      </a:rPr>
                                      <m:t>𝐟</m:t>
                                    </m:r>
                                  </m:e>
                                  <m:sub>
                                    <m:r>
                                      <a:rPr lang="en-CA" sz="1800" b="1" i="0" u="none" strike="noStrike" kern="1200" smtClean="0">
                                        <a:solidFill>
                                          <a:srgbClr val="0000FF"/>
                                        </a:solidFill>
                                        <a:latin typeface="Cambria Math"/>
                                      </a:rPr>
                                      <m:t>𝟐</m:t>
                                    </m:r>
                                  </m:sub>
                                </m:sSub>
                              </m:oMath>
                            </m:oMathPara>
                          </a14:m>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1" i="0" u="none" strike="noStrike" kern="1200" dirty="0" smtClean="0">
                            <a:solidFill>
                              <a:srgbClr val="0000FF"/>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c>
                      <a:txBody>
                        <a:bodyPr/>
                        <a:lstStyle/>
                        <a:p>
                          <a:pPr rtl="0"/>
                          <a:r>
                            <a:rPr lang="en-CA" sz="1800" u="none" strike="noStrike" kern="1200" dirty="0" smtClean="0"/>
                            <a:t>0.0148</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0.0115</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0.0053</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o f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0.0040</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bl>
              </a:graphicData>
            </a:graphic>
          </p:graphicFrame>
        </mc:Choice>
        <mc:Fallback xmlns="">
          <p:graphicFrame>
            <p:nvGraphicFramePr>
              <p:cNvPr id="23" name="Table 22"/>
              <p:cNvGraphicFramePr>
                <a:graphicFrameLocks noGrp="1"/>
              </p:cNvGraphicFramePr>
              <p:nvPr>
                <p:extLst>
                  <p:ext uri="{D42A27DB-BD31-4B8C-83A1-F6EECF244321}">
                    <p14:modId xmlns:p14="http://schemas.microsoft.com/office/powerpoint/2010/main" val="3008691501"/>
                  </p:ext>
                </p:extLst>
              </p:nvPr>
            </p:nvGraphicFramePr>
            <p:xfrm>
              <a:off x="6436224" y="3344965"/>
              <a:ext cx="2523127" cy="3474720"/>
            </p:xfrm>
            <a:graphic>
              <a:graphicData uri="http://schemas.openxmlformats.org/drawingml/2006/table">
                <a:tbl>
                  <a:tblPr>
                    <a:tableStyleId>{7E9639D4-E3E2-4D34-9284-5A2195B3D0D7}</a:tableStyleId>
                  </a:tblPr>
                  <a:tblGrid>
                    <a:gridCol w="1093304"/>
                    <a:gridCol w="1429823"/>
                  </a:tblGrid>
                  <a:tr h="365760">
                    <a:tc gridSpan="2">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242" t="-8333" b="-876667"/>
                          </a:stretch>
                        </a:blipFill>
                      </a:tcPr>
                    </a:tc>
                    <a:tc hMerge="1">
                      <a:txBody>
                        <a:bodyPr/>
                        <a:lstStyle/>
                        <a:p>
                          <a:pPr rtl="0"/>
                          <a:endParaRPr lang="en-CA" sz="1800" b="1"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n-gram</a:t>
                          </a:r>
                          <a:endParaRPr lang="en-CA" sz="1800" b="0" i="0" u="none" strike="noStrike"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76596" t="-43333" b="-250667"/>
                          </a:stretch>
                        </a:blip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t h e</a:t>
                          </a:r>
                          <a:endParaRPr lang="en-CA" sz="1800" b="1" i="0" u="none" strike="noStrike" kern="1200" dirty="0" smtClean="0">
                            <a:solidFill>
                              <a:srgbClr val="0000FF"/>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c>
                      <a:txBody>
                        <a:bodyPr/>
                        <a:lstStyle/>
                        <a:p>
                          <a:pPr rtl="0"/>
                          <a:r>
                            <a:rPr lang="en-CA" sz="1800" u="none" strike="noStrike" kern="1200" dirty="0" smtClean="0"/>
                            <a:t>0.0148</a:t>
                          </a:r>
                          <a:endParaRPr lang="en-CA" sz="1800" b="0" i="0" u="none" strike="noStrike"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t h e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0.0115</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a n d _</a:t>
                          </a:r>
                          <a:endParaRPr lang="en-CA" sz="1800" b="1" i="0" u="none" strike="noStrike" kern="1200" dirty="0" smtClean="0">
                            <a:solidFill>
                              <a:srgbClr val="0000FF"/>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0.0053</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o f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_ a n d</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0.0052</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err="1" smtClean="0"/>
                            <a:t>i</a:t>
                          </a:r>
                          <a:r>
                            <a:rPr lang="en-CA" sz="1800" u="none" strike="noStrike" kern="1200" dirty="0" smtClean="0"/>
                            <a:t> n g _</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smtClean="0"/>
                            <a:t>0.0040</a:t>
                          </a:r>
                          <a:endParaRPr lang="en-CA" sz="1800" b="0" i="0" u="none" strike="noStrike" kern="1200" dirty="0" smtClean="0">
                            <a:solidFill>
                              <a:schemeClr val="dk1"/>
                            </a:solidFill>
                            <a:latin typeface="+mn-lt"/>
                            <a:ea typeface="+mn-ea"/>
                            <a:cs typeface="+mn-cs"/>
                          </a:endParaRPr>
                        </a:p>
                      </a:txBody>
                      <a:tcPr>
                        <a:solidFill>
                          <a:srgbClr val="0000FF">
                            <a:alpha val="12941"/>
                          </a:srgbClr>
                        </a:solidFill>
                      </a:tcPr>
                    </a:tc>
                  </a:tr>
                </a:tbl>
              </a:graphicData>
            </a:graphic>
          </p:graphicFrame>
        </mc:Fallback>
      </mc:AlternateContent>
      <mc:AlternateContent xmlns:mc="http://schemas.openxmlformats.org/markup-compatibility/2006" xmlns:a14="http://schemas.microsoft.com/office/drawing/2010/main">
        <mc:Choice Requires="a14">
          <p:sp>
            <p:nvSpPr>
              <p:cNvPr id="27" name="TextBox 26"/>
              <p:cNvSpPr txBox="1"/>
              <p:nvPr/>
            </p:nvSpPr>
            <p:spPr>
              <a:xfrm>
                <a:off x="2866541" y="3315722"/>
                <a:ext cx="3461717" cy="3254737"/>
              </a:xfrm>
              <a:prstGeom prst="rect">
                <a:avLst/>
              </a:prstGeom>
              <a:solidFill>
                <a:srgbClr val="F3FFD9"/>
              </a:solidFill>
            </p:spPr>
            <p:txBody>
              <a:bodyPr wrap="none" rtlCol="0">
                <a:spAutoFit/>
              </a:bodyPr>
              <a:lstStyle/>
              <a:p>
                <a:pPr algn="ctr"/>
                <a:r>
                  <a:rPr lang="en-CA" b="1" dirty="0" smtClean="0"/>
                  <a:t>CNG dissimilarity between</a:t>
                </a:r>
              </a:p>
              <a:p>
                <a:pPr algn="ctr"/>
                <a:r>
                  <a:rPr lang="en-CA" b="1" dirty="0"/>
                  <a:t>t</a:t>
                </a:r>
                <a:r>
                  <a:rPr lang="en-CA" b="1" dirty="0" smtClean="0"/>
                  <a:t>hese documents</a:t>
                </a:r>
              </a:p>
              <a:p>
                <a:pPr algn="ctr"/>
                <a:endParaRPr lang="en-CA" b="1" dirty="0" smtClean="0"/>
              </a:p>
              <a:p>
                <a:pPr algn="ctr"/>
                <a14:m>
                  <m:oMathPara xmlns:m="http://schemas.openxmlformats.org/officeDocument/2006/math">
                    <m:oMathParaPr>
                      <m:jc m:val="centerGroup"/>
                    </m:oMathParaPr>
                    <m:oMath xmlns:m="http://schemas.openxmlformats.org/officeDocument/2006/math">
                      <m:r>
                        <a:rPr lang="en-CA" i="1">
                          <a:latin typeface="Cambria Math"/>
                        </a:rPr>
                        <m:t>𝐷</m:t>
                      </m:r>
                      <m:r>
                        <a:rPr lang="en-CA" i="1">
                          <a:latin typeface="Cambria Math"/>
                        </a:rPr>
                        <m:t>=</m:t>
                      </m:r>
                      <m:nary>
                        <m:naryPr>
                          <m:chr m:val="∑"/>
                          <m:supHide m:val="on"/>
                          <m:ctrlPr>
                            <a:rPr lang="en-CA" i="1">
                              <a:latin typeface="Cambria Math"/>
                            </a:rPr>
                          </m:ctrlPr>
                        </m:naryPr>
                        <m:sub>
                          <m:sSub>
                            <m:sSubPr>
                              <m:ctrlPr>
                                <a:rPr lang="en-CA" i="1">
                                  <a:latin typeface="Cambria Math"/>
                                </a:rPr>
                              </m:ctrlPr>
                            </m:sSubPr>
                            <m:e>
                              <m:r>
                                <a:rPr lang="en-CA" i="1">
                                  <a:latin typeface="Cambria Math"/>
                                </a:rPr>
                                <m:t>𝑥</m:t>
                              </m:r>
                              <m:r>
                                <a:rPr lang="en-CA" i="1">
                                  <a:latin typeface="Cambria Math"/>
                                  <a:ea typeface="Cambria Math"/>
                                </a:rPr>
                                <m:t>∈</m:t>
                              </m:r>
                              <m:r>
                                <a:rPr lang="en-CA" i="1">
                                  <a:solidFill>
                                    <a:srgbClr val="FF0000"/>
                                  </a:solidFill>
                                  <a:latin typeface="Cambria Math"/>
                                </a:rPr>
                                <m:t>𝑃</m:t>
                              </m:r>
                            </m:e>
                            <m:sub>
                              <m:r>
                                <a:rPr lang="en-CA" i="1">
                                  <a:solidFill>
                                    <a:srgbClr val="FF0000"/>
                                  </a:solidFill>
                                  <a:latin typeface="Cambria Math"/>
                                </a:rPr>
                                <m:t>1</m:t>
                              </m:r>
                            </m:sub>
                          </m:sSub>
                          <m:r>
                            <m:rPr>
                              <m:brk m:alnAt="7"/>
                            </m:rPr>
                            <a:rPr lang="en-CA" i="1">
                              <a:latin typeface="Cambria Math"/>
                              <a:ea typeface="Cambria Math"/>
                            </a:rPr>
                            <m:t>∪</m:t>
                          </m:r>
                          <m:sSub>
                            <m:sSubPr>
                              <m:ctrlPr>
                                <a:rPr lang="en-CA" i="1">
                                  <a:solidFill>
                                    <a:srgbClr val="0000FF"/>
                                  </a:solidFill>
                                  <a:latin typeface="Cambria Math"/>
                                  <a:ea typeface="Cambria Math"/>
                                </a:rPr>
                              </m:ctrlPr>
                            </m:sSubPr>
                            <m:e>
                              <m:r>
                                <a:rPr lang="en-CA" i="1">
                                  <a:solidFill>
                                    <a:srgbClr val="0000FF"/>
                                  </a:solidFill>
                                  <a:latin typeface="Cambria Math"/>
                                  <a:ea typeface="Cambria Math"/>
                                </a:rPr>
                                <m:t>𝑃</m:t>
                              </m:r>
                            </m:e>
                            <m:sub>
                              <m:r>
                                <a:rPr lang="en-CA" i="1">
                                  <a:solidFill>
                                    <a:srgbClr val="0000FF"/>
                                  </a:solidFill>
                                  <a:latin typeface="Cambria Math"/>
                                  <a:ea typeface="Cambria Math"/>
                                </a:rPr>
                                <m:t>2</m:t>
                              </m:r>
                            </m:sub>
                          </m:sSub>
                        </m:sub>
                        <m:sup/>
                        <m:e>
                          <m:sSup>
                            <m:sSupPr>
                              <m:ctrlPr>
                                <a:rPr lang="en-CA" i="1">
                                  <a:latin typeface="Cambria Math"/>
                                </a:rPr>
                              </m:ctrlPr>
                            </m:sSupPr>
                            <m:e>
                              <m:d>
                                <m:dPr>
                                  <m:ctrlPr>
                                    <a:rPr lang="en-CA" i="1">
                                      <a:latin typeface="Cambria Math"/>
                                    </a:rPr>
                                  </m:ctrlPr>
                                </m:dPr>
                                <m:e>
                                  <m:f>
                                    <m:fPr>
                                      <m:ctrlPr>
                                        <a:rPr lang="en-CA" i="1">
                                          <a:latin typeface="Cambria Math"/>
                                        </a:rPr>
                                      </m:ctrlPr>
                                    </m:fPr>
                                    <m:num>
                                      <m:sSub>
                                        <m:sSubPr>
                                          <m:ctrlPr>
                                            <a:rPr lang="en-CA" i="1">
                                              <a:solidFill>
                                                <a:srgbClr val="FF0000"/>
                                              </a:solidFill>
                                              <a:latin typeface="Cambria Math"/>
                                            </a:rPr>
                                          </m:ctrlPr>
                                        </m:sSubPr>
                                        <m:e>
                                          <m:r>
                                            <a:rPr lang="en-CA" i="1">
                                              <a:solidFill>
                                                <a:srgbClr val="FF0000"/>
                                              </a:solidFill>
                                              <a:latin typeface="Cambria Math"/>
                                            </a:rPr>
                                            <m:t>𝑓</m:t>
                                          </m:r>
                                        </m:e>
                                        <m:sub>
                                          <m:r>
                                            <a:rPr lang="en-CA" i="1">
                                              <a:solidFill>
                                                <a:srgbClr val="FF0000"/>
                                              </a:solidFill>
                                              <a:latin typeface="Cambria Math"/>
                                            </a:rPr>
                                            <m:t>1</m:t>
                                          </m:r>
                                        </m:sub>
                                      </m:sSub>
                                      <m:d>
                                        <m:dPr>
                                          <m:ctrlPr>
                                            <a:rPr lang="en-CA" i="1">
                                              <a:latin typeface="Cambria Math"/>
                                            </a:rPr>
                                          </m:ctrlPr>
                                        </m:dPr>
                                        <m:e>
                                          <m:r>
                                            <a:rPr lang="en-CA" i="1">
                                              <a:latin typeface="Cambria Math"/>
                                            </a:rPr>
                                            <m:t>𝑥</m:t>
                                          </m:r>
                                        </m:e>
                                      </m:d>
                                      <m:r>
                                        <a:rPr lang="en-CA" i="1">
                                          <a:latin typeface="Cambria Math"/>
                                        </a:rPr>
                                        <m:t>−</m:t>
                                      </m:r>
                                      <m:sSub>
                                        <m:sSubPr>
                                          <m:ctrlPr>
                                            <a:rPr lang="en-CA" i="1">
                                              <a:solidFill>
                                                <a:srgbClr val="0000FF"/>
                                              </a:solidFill>
                                              <a:latin typeface="Cambria Math"/>
                                            </a:rPr>
                                          </m:ctrlPr>
                                        </m:sSubPr>
                                        <m:e>
                                          <m:r>
                                            <a:rPr lang="en-CA" i="1">
                                              <a:solidFill>
                                                <a:srgbClr val="0000FF"/>
                                              </a:solidFill>
                                              <a:latin typeface="Cambria Math"/>
                                            </a:rPr>
                                            <m:t>𝑓</m:t>
                                          </m:r>
                                        </m:e>
                                        <m:sub>
                                          <m:r>
                                            <a:rPr lang="en-CA" i="1">
                                              <a:solidFill>
                                                <a:srgbClr val="0000FF"/>
                                              </a:solidFill>
                                              <a:latin typeface="Cambria Math"/>
                                            </a:rPr>
                                            <m:t>2</m:t>
                                          </m:r>
                                        </m:sub>
                                      </m:sSub>
                                      <m:d>
                                        <m:dPr>
                                          <m:ctrlPr>
                                            <a:rPr lang="en-CA" i="1">
                                              <a:latin typeface="Cambria Math"/>
                                            </a:rPr>
                                          </m:ctrlPr>
                                        </m:dPr>
                                        <m:e>
                                          <m:r>
                                            <a:rPr lang="en-CA" i="1">
                                              <a:latin typeface="Cambria Math"/>
                                            </a:rPr>
                                            <m:t>𝑥</m:t>
                                          </m:r>
                                        </m:e>
                                      </m:d>
                                    </m:num>
                                    <m:den>
                                      <m:d>
                                        <m:dPr>
                                          <m:ctrlPr>
                                            <a:rPr lang="en-CA" i="1">
                                              <a:latin typeface="Cambria Math"/>
                                            </a:rPr>
                                          </m:ctrlPr>
                                        </m:dPr>
                                        <m:e>
                                          <m:f>
                                            <m:fPr>
                                              <m:ctrlPr>
                                                <a:rPr lang="en-CA" i="1">
                                                  <a:latin typeface="Cambria Math"/>
                                                </a:rPr>
                                              </m:ctrlPr>
                                            </m:fPr>
                                            <m:num>
                                              <m:sSub>
                                                <m:sSubPr>
                                                  <m:ctrlPr>
                                                    <a:rPr lang="en-CA" i="1">
                                                      <a:solidFill>
                                                        <a:srgbClr val="FF0000"/>
                                                      </a:solidFill>
                                                      <a:latin typeface="Cambria Math"/>
                                                    </a:rPr>
                                                  </m:ctrlPr>
                                                </m:sSubPr>
                                                <m:e>
                                                  <m:r>
                                                    <a:rPr lang="en-CA" i="1">
                                                      <a:solidFill>
                                                        <a:srgbClr val="FF0000"/>
                                                      </a:solidFill>
                                                      <a:latin typeface="Cambria Math"/>
                                                    </a:rPr>
                                                    <m:t>𝑓</m:t>
                                                  </m:r>
                                                </m:e>
                                                <m:sub>
                                                  <m:r>
                                                    <a:rPr lang="en-CA" i="1">
                                                      <a:solidFill>
                                                        <a:srgbClr val="FF0000"/>
                                                      </a:solidFill>
                                                      <a:latin typeface="Cambria Math"/>
                                                    </a:rPr>
                                                    <m:t>1</m:t>
                                                  </m:r>
                                                </m:sub>
                                              </m:sSub>
                                              <m:d>
                                                <m:dPr>
                                                  <m:ctrlPr>
                                                    <a:rPr lang="en-CA" i="1">
                                                      <a:latin typeface="Cambria Math"/>
                                                    </a:rPr>
                                                  </m:ctrlPr>
                                                </m:dPr>
                                                <m:e>
                                                  <m:r>
                                                    <a:rPr lang="en-CA" i="1">
                                                      <a:latin typeface="Cambria Math"/>
                                                    </a:rPr>
                                                    <m:t>𝑥</m:t>
                                                  </m:r>
                                                </m:e>
                                              </m:d>
                                              <m:r>
                                                <a:rPr lang="en-CA" i="1">
                                                  <a:latin typeface="Cambria Math"/>
                                                </a:rPr>
                                                <m:t>+</m:t>
                                              </m:r>
                                              <m:sSub>
                                                <m:sSubPr>
                                                  <m:ctrlPr>
                                                    <a:rPr lang="en-CA" i="1">
                                                      <a:solidFill>
                                                        <a:srgbClr val="0000FF"/>
                                                      </a:solidFill>
                                                      <a:latin typeface="Cambria Math"/>
                                                    </a:rPr>
                                                  </m:ctrlPr>
                                                </m:sSubPr>
                                                <m:e>
                                                  <m:r>
                                                    <a:rPr lang="en-CA" i="1">
                                                      <a:solidFill>
                                                        <a:srgbClr val="0000FF"/>
                                                      </a:solidFill>
                                                      <a:latin typeface="Cambria Math"/>
                                                    </a:rPr>
                                                    <m:t>𝑓</m:t>
                                                  </m:r>
                                                </m:e>
                                                <m:sub>
                                                  <m:r>
                                                    <a:rPr lang="en-CA" i="1">
                                                      <a:solidFill>
                                                        <a:srgbClr val="0000FF"/>
                                                      </a:solidFill>
                                                      <a:latin typeface="Cambria Math"/>
                                                    </a:rPr>
                                                    <m:t>2</m:t>
                                                  </m:r>
                                                </m:sub>
                                              </m:sSub>
                                              <m:d>
                                                <m:dPr>
                                                  <m:ctrlPr>
                                                    <a:rPr lang="en-CA" i="1">
                                                      <a:latin typeface="Cambria Math"/>
                                                    </a:rPr>
                                                  </m:ctrlPr>
                                                </m:dPr>
                                                <m:e>
                                                  <m:r>
                                                    <a:rPr lang="en-CA" i="1">
                                                      <a:latin typeface="Cambria Math"/>
                                                    </a:rPr>
                                                    <m:t>𝑥</m:t>
                                                  </m:r>
                                                </m:e>
                                              </m:d>
                                            </m:num>
                                            <m:den>
                                              <m:r>
                                                <a:rPr lang="en-CA" i="1">
                                                  <a:latin typeface="Cambria Math"/>
                                                </a:rPr>
                                                <m:t>2</m:t>
                                              </m:r>
                                            </m:den>
                                          </m:f>
                                        </m:e>
                                      </m:d>
                                    </m:den>
                                  </m:f>
                                </m:e>
                              </m:d>
                            </m:e>
                            <m:sup>
                              <m:r>
                                <a:rPr lang="en-CA" i="1">
                                  <a:latin typeface="Cambria Math"/>
                                </a:rPr>
                                <m:t>2</m:t>
                              </m:r>
                            </m:sup>
                          </m:sSup>
                        </m:e>
                      </m:nary>
                    </m:oMath>
                  </m:oMathPara>
                </a14:m>
                <a:endParaRPr lang="en-CA" dirty="0"/>
              </a:p>
              <a:p>
                <a:endParaRPr lang="en-CA" dirty="0"/>
              </a:p>
              <a:p>
                <a:pPr marL="252000"/>
                <a:r>
                  <a:rPr lang="en-CA" dirty="0" smtClean="0"/>
                  <a:t>where </a:t>
                </a:r>
                <a:endParaRPr lang="en-CA" dirty="0"/>
              </a:p>
              <a:p>
                <a:pPr marL="252000"/>
                <a14:m>
                  <m:oMath xmlns:m="http://schemas.openxmlformats.org/officeDocument/2006/math">
                    <m:sSub>
                      <m:sSubPr>
                        <m:ctrlPr>
                          <a:rPr lang="en-CA" i="1">
                            <a:latin typeface="Cambria Math"/>
                          </a:rPr>
                        </m:ctrlPr>
                      </m:sSubPr>
                      <m:e>
                        <m:r>
                          <a:rPr lang="en-CA" i="1">
                            <a:latin typeface="Cambria Math"/>
                          </a:rPr>
                          <m:t>𝑓</m:t>
                        </m:r>
                      </m:e>
                      <m:sub>
                        <m:r>
                          <a:rPr lang="en-CA" i="1">
                            <a:latin typeface="Cambria Math"/>
                          </a:rPr>
                          <m:t>𝑖</m:t>
                        </m:r>
                      </m:sub>
                    </m:sSub>
                    <m:d>
                      <m:dPr>
                        <m:ctrlPr>
                          <a:rPr lang="en-CA" i="1">
                            <a:latin typeface="Cambria Math"/>
                          </a:rPr>
                        </m:ctrlPr>
                      </m:dPr>
                      <m:e>
                        <m:r>
                          <a:rPr lang="en-CA" i="1">
                            <a:latin typeface="Cambria Math"/>
                          </a:rPr>
                          <m:t>𝑥</m:t>
                        </m:r>
                      </m:e>
                    </m:d>
                    <m:r>
                      <a:rPr lang="en-CA">
                        <a:latin typeface="Cambria Math"/>
                      </a:rPr>
                      <m:t>=0</m:t>
                    </m:r>
                  </m:oMath>
                </a14:m>
                <a:r>
                  <a:rPr lang="en-CA" dirty="0"/>
                  <a:t> </a:t>
                </a:r>
              </a:p>
              <a:p>
                <a:pPr marL="252000"/>
                <a:r>
                  <a:rPr lang="en-CA" dirty="0"/>
                  <a:t>if </a:t>
                </a:r>
                <a14:m>
                  <m:oMath xmlns:m="http://schemas.openxmlformats.org/officeDocument/2006/math">
                    <m:r>
                      <a:rPr lang="en-CA" i="1">
                        <a:latin typeface="Cambria Math"/>
                      </a:rPr>
                      <m:t>𝑥</m:t>
                    </m:r>
                    <m:r>
                      <a:rPr lang="en-CA" i="1">
                        <a:latin typeface="Cambria Math"/>
                      </a:rPr>
                      <m:t> </m:t>
                    </m:r>
                  </m:oMath>
                </a14:m>
                <a:r>
                  <a:rPr lang="en-CA" dirty="0"/>
                  <a:t>does not appear in  </a:t>
                </a:r>
                <a14:m>
                  <m:oMath xmlns:m="http://schemas.openxmlformats.org/officeDocument/2006/math">
                    <m:sSub>
                      <m:sSubPr>
                        <m:ctrlPr>
                          <a:rPr lang="en-CA" i="1">
                            <a:latin typeface="Cambria Math"/>
                            <a:ea typeface="Cambria Math"/>
                          </a:rPr>
                        </m:ctrlPr>
                      </m:sSubPr>
                      <m:e>
                        <m:r>
                          <a:rPr lang="en-CA" i="1">
                            <a:latin typeface="Cambria Math"/>
                            <a:ea typeface="Cambria Math"/>
                          </a:rPr>
                          <m:t>𝑃</m:t>
                        </m:r>
                      </m:e>
                      <m:sub>
                        <m:r>
                          <a:rPr lang="en-CA" i="1">
                            <a:latin typeface="Cambria Math"/>
                            <a:ea typeface="Cambria Math"/>
                          </a:rPr>
                          <m:t>𝑖</m:t>
                        </m:r>
                      </m:sub>
                    </m:sSub>
                  </m:oMath>
                </a14:m>
                <a:endParaRPr lang="en-CA" dirty="0"/>
              </a:p>
              <a:p>
                <a:pPr algn="ctr"/>
                <a:endParaRPr lang="en-CA" b="1" dirty="0"/>
              </a:p>
            </p:txBody>
          </p:sp>
        </mc:Choice>
        <mc:Fallback xmlns="">
          <p:sp>
            <p:nvSpPr>
              <p:cNvPr id="27" name="TextBox 26"/>
              <p:cNvSpPr txBox="1">
                <a:spLocks noRot="1" noChangeAspect="1" noMove="1" noResize="1" noEditPoints="1" noAdjustHandles="1" noChangeArrowheads="1" noChangeShapeType="1" noTextEdit="1"/>
              </p:cNvSpPr>
              <p:nvPr/>
            </p:nvSpPr>
            <p:spPr>
              <a:xfrm>
                <a:off x="2866541" y="3315722"/>
                <a:ext cx="3461717" cy="3254737"/>
              </a:xfrm>
              <a:prstGeom prst="rect">
                <a:avLst/>
              </a:prstGeom>
              <a:blipFill rotWithShape="1">
                <a:blip r:embed="rId4"/>
                <a:stretch>
                  <a:fillRect t="-936"/>
                </a:stretch>
              </a:blipFill>
            </p:spPr>
            <p:txBody>
              <a:bodyPr/>
              <a:lstStyle/>
              <a:p>
                <a:r>
                  <a:rPr lang="en-CA">
                    <a:noFill/>
                  </a:rPr>
                  <a:t> </a:t>
                </a:r>
              </a:p>
            </p:txBody>
          </p:sp>
        </mc:Fallback>
      </mc:AlternateContent>
    </p:spTree>
    <p:extLst>
      <p:ext uri="{BB962C8B-B14F-4D97-AF65-F5344CB8AC3E}">
        <p14:creationId xmlns:p14="http://schemas.microsoft.com/office/powerpoint/2010/main" val="3351590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cxnSp>
        <p:nvCxnSpPr>
          <p:cNvPr id="27" name="Straight Connector 26"/>
          <p:cNvCxnSpPr>
            <a:stCxn id="2" idx="3"/>
            <a:endCxn id="25" idx="2"/>
          </p:cNvCxnSpPr>
          <p:nvPr/>
        </p:nvCxnSpPr>
        <p:spPr>
          <a:xfrm>
            <a:off x="4522135" y="3275927"/>
            <a:ext cx="2505231" cy="1199007"/>
          </a:xfrm>
          <a:prstGeom prst="line">
            <a:avLst/>
          </a:prstGeom>
          <a:ln w="28575">
            <a:solidFill>
              <a:srgbClr val="73BED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5846478" y="3506759"/>
                <a:ext cx="882676" cy="461665"/>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1" i="1" smtClean="0">
                          <a:solidFill>
                            <a:srgbClr val="0000FF"/>
                          </a:solidFill>
                          <a:latin typeface="Cambria Math"/>
                        </a:rPr>
                        <m:t>𝑫</m:t>
                      </m:r>
                      <m:d>
                        <m:dPr>
                          <m:ctrlPr>
                            <a:rPr lang="en-CA" sz="2400" b="1" i="1" smtClean="0">
                              <a:solidFill>
                                <a:srgbClr val="0000FF"/>
                              </a:solidFill>
                              <a:latin typeface="Cambria Math"/>
                            </a:rPr>
                          </m:ctrlPr>
                        </m:dPr>
                        <m:e>
                          <m:sSub>
                            <m:sSubPr>
                              <m:ctrlPr>
                                <a:rPr lang="en-CA" sz="2400" b="1" i="1" smtClean="0">
                                  <a:solidFill>
                                    <a:srgbClr val="0000FF"/>
                                  </a:solidFill>
                                  <a:latin typeface="Cambria Math"/>
                                </a:rPr>
                              </m:ctrlPr>
                            </m:sSubPr>
                            <m:e>
                              <m:r>
                                <a:rPr lang="en-CA" sz="2400" b="1" i="1" smtClean="0">
                                  <a:solidFill>
                                    <a:srgbClr val="0000FF"/>
                                  </a:solidFill>
                                  <a:latin typeface="Cambria Math"/>
                                </a:rPr>
                                <m:t>𝒅</m:t>
                              </m:r>
                            </m:e>
                            <m:sub>
                              <m:r>
                                <a:rPr lang="en-CA" sz="2400" b="1" i="1" smtClean="0">
                                  <a:solidFill>
                                    <a:srgbClr val="0000FF"/>
                                  </a:solidFill>
                                  <a:latin typeface="Cambria Math"/>
                                </a:rPr>
                                <m:t>𝒊</m:t>
                              </m:r>
                            </m:sub>
                          </m:sSub>
                          <m:r>
                            <a:rPr lang="en-CA" sz="2400" b="1" i="1" smtClean="0">
                              <a:solidFill>
                                <a:srgbClr val="0000FF"/>
                              </a:solidFill>
                              <a:latin typeface="Cambria Math"/>
                            </a:rPr>
                            <m:t>, </m:t>
                          </m:r>
                          <m:r>
                            <a:rPr lang="en-CA" sz="2400" b="1" i="1" smtClean="0">
                              <a:solidFill>
                                <a:srgbClr val="0000FF"/>
                              </a:solidFill>
                              <a:latin typeface="Cambria Math"/>
                            </a:rPr>
                            <m:t>𝒖</m:t>
                          </m:r>
                        </m:e>
                      </m:d>
                    </m:oMath>
                  </m:oMathPara>
                </a14:m>
                <a:endParaRPr lang="en-CA" sz="2400" b="1" dirty="0">
                  <a:solidFill>
                    <a:srgbClr val="0000FF"/>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846478" y="3506759"/>
                <a:ext cx="882676" cy="461665"/>
              </a:xfrm>
              <a:prstGeom prst="rect">
                <a:avLst/>
              </a:prstGeom>
              <a:blipFill rotWithShape="1">
                <a:blip r:embed="rId3"/>
                <a:stretch>
                  <a:fillRect l="-1379" r="-30345" b="-1316"/>
                </a:stretch>
              </a:blipFill>
              <a:ln>
                <a:noFill/>
              </a:ln>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grpSp>
        <p:nvGrpSpPr>
          <p:cNvPr id="44" name="Group 43"/>
          <p:cNvGrpSpPr/>
          <p:nvPr/>
        </p:nvGrpSpPr>
        <p:grpSpPr>
          <a:xfrm>
            <a:off x="3653227" y="2829305"/>
            <a:ext cx="1133128" cy="905654"/>
            <a:chOff x="3707511" y="3059307"/>
            <a:chExt cx="1133128" cy="905654"/>
          </a:xfrm>
        </p:grpSpPr>
        <p:sp>
          <p:nvSpPr>
            <p:cNvPr id="2" name="Document"/>
            <p:cNvSpPr>
              <a:spLocks noChangeAspect="1" noEditPoints="1" noChangeArrowheads="1"/>
            </p:cNvSpPr>
            <p:nvPr/>
          </p:nvSpPr>
          <p:spPr bwMode="auto">
            <a:xfrm>
              <a:off x="3974671" y="3059307"/>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0" name="TextBox 19"/>
                <p:cNvSpPr txBox="1"/>
                <p:nvPr/>
              </p:nvSpPr>
              <p:spPr>
                <a:xfrm>
                  <a:off x="3707511" y="3275096"/>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i="1">
                                <a:latin typeface="Cambria Math"/>
                              </a:rPr>
                            </m:ctrlPr>
                          </m:sSubPr>
                          <m:e>
                            <m:r>
                              <a:rPr lang="en-CA" sz="2400" i="1">
                                <a:latin typeface="Cambria Math"/>
                              </a:rPr>
                              <m:t>𝑑</m:t>
                            </m:r>
                          </m:e>
                          <m:sub>
                            <m:r>
                              <a:rPr lang="en-CA" sz="2400" i="1">
                                <a:latin typeface="Cambria Math"/>
                              </a:rPr>
                              <m:t>𝑖</m:t>
                            </m:r>
                          </m:sub>
                        </m:sSub>
                      </m:oMath>
                    </m:oMathPara>
                  </a14:m>
                  <a:endParaRPr lang="en-CA"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707511" y="3275096"/>
                  <a:ext cx="1133128" cy="461665"/>
                </a:xfrm>
                <a:prstGeom prst="rect">
                  <a:avLst/>
                </a:prstGeom>
                <a:blipFill rotWithShape="1">
                  <a:blip r:embed="rId4"/>
                  <a:stretch>
                    <a:fillRect b="-2667"/>
                  </a:stretch>
                </a:blipFill>
              </p:spPr>
              <p:txBody>
                <a:bodyPr/>
                <a:lstStyle/>
                <a:p>
                  <a:r>
                    <a:rPr lang="en-CA">
                      <a:noFill/>
                    </a:rPr>
                    <a:t> </a:t>
                  </a:r>
                </a:p>
              </p:txBody>
            </p:sp>
          </mc:Fallback>
        </mc:AlternateContent>
      </p:grpSp>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5"/>
                <a:stretch>
                  <a:fillRect l="-3846"/>
                </a:stretch>
              </a:blipFill>
            </p:spPr>
            <p:txBody>
              <a:bodyPr/>
              <a:lstStyle/>
              <a:p>
                <a:r>
                  <a:rPr lang="en-CA">
                    <a:noFill/>
                  </a:rPr>
                  <a:t> </a:t>
                </a:r>
              </a:p>
            </p:txBody>
          </p:sp>
        </mc:Fallback>
      </mc:AlternateContent>
      <p:sp>
        <p:nvSpPr>
          <p:cNvPr id="23" name="TextBox 22"/>
          <p:cNvSpPr txBox="1"/>
          <p:nvPr/>
        </p:nvSpPr>
        <p:spPr>
          <a:xfrm>
            <a:off x="5324568" y="2306430"/>
            <a:ext cx="4006787" cy="1200329"/>
          </a:xfrm>
          <a:prstGeom prst="rect">
            <a:avLst/>
          </a:prstGeom>
          <a:noFill/>
        </p:spPr>
        <p:txBody>
          <a:bodyPr wrap="square" rtlCol="0">
            <a:spAutoFit/>
          </a:bodyPr>
          <a:lstStyle/>
          <a:p>
            <a:r>
              <a:rPr lang="en-CA" sz="2400" b="1" dirty="0" smtClean="0">
                <a:solidFill>
                  <a:srgbClr val="0000FF"/>
                </a:solidFill>
              </a:rPr>
              <a:t>Dissimilarity</a:t>
            </a:r>
            <a:r>
              <a:rPr lang="en-CA" sz="2400" dirty="0" smtClean="0">
                <a:solidFill>
                  <a:srgbClr val="0000FF"/>
                </a:solidFill>
              </a:rPr>
              <a:t> between </a:t>
            </a:r>
          </a:p>
          <a:p>
            <a:r>
              <a:rPr lang="en-CA" sz="2400" dirty="0">
                <a:solidFill>
                  <a:srgbClr val="0000FF"/>
                </a:solidFill>
              </a:rPr>
              <a:t>a</a:t>
            </a:r>
            <a:r>
              <a:rPr lang="en-CA" sz="2400" dirty="0" smtClean="0">
                <a:solidFill>
                  <a:srgbClr val="0000FF"/>
                </a:solidFill>
              </a:rPr>
              <a:t> given “known” document </a:t>
            </a:r>
          </a:p>
          <a:p>
            <a:r>
              <a:rPr lang="en-CA" sz="2400" dirty="0" smtClean="0">
                <a:solidFill>
                  <a:srgbClr val="0000FF"/>
                </a:solidFill>
              </a:rPr>
              <a:t>and the “unknown” document</a:t>
            </a:r>
          </a:p>
        </p:txBody>
      </p:sp>
      <p:sp>
        <p:nvSpPr>
          <p:cNvPr id="18" name="TextBox 17"/>
          <p:cNvSpPr txBox="1"/>
          <p:nvPr/>
        </p:nvSpPr>
        <p:spPr>
          <a:xfrm>
            <a:off x="682719" y="1619511"/>
            <a:ext cx="3623941" cy="830997"/>
          </a:xfrm>
          <a:prstGeom prst="rect">
            <a:avLst/>
          </a:prstGeom>
          <a:noFill/>
        </p:spPr>
        <p:txBody>
          <a:bodyPr wrap="none" rtlCol="0">
            <a:spAutoFit/>
          </a:bodyPr>
          <a:lstStyle/>
          <a:p>
            <a:pPr algn="r"/>
            <a:r>
              <a:rPr lang="en-CA" sz="2400" b="1" dirty="0" smtClean="0">
                <a:solidFill>
                  <a:srgbClr val="008000"/>
                </a:solidFill>
              </a:rPr>
              <a:t>Set of “known” documents</a:t>
            </a:r>
          </a:p>
          <a:p>
            <a:pPr algn="r"/>
            <a:r>
              <a:rPr lang="en-CA" sz="2400" b="1" dirty="0">
                <a:solidFill>
                  <a:srgbClr val="008000"/>
                </a:solidFill>
              </a:rPr>
              <a:t>b</a:t>
            </a:r>
            <a:r>
              <a:rPr lang="en-CA" sz="2400" b="1" dirty="0" smtClean="0">
                <a:solidFill>
                  <a:srgbClr val="008000"/>
                </a:solidFill>
              </a:rPr>
              <a:t>y a given author</a:t>
            </a:r>
          </a:p>
        </p:txBody>
      </p:sp>
      <p:sp>
        <p:nvSpPr>
          <p:cNvPr id="17" name="TextBox 16"/>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24" name="Rectangle 23"/>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TextBox 27"/>
          <p:cNvSpPr txBox="1"/>
          <p:nvPr/>
        </p:nvSpPr>
        <p:spPr>
          <a:xfrm>
            <a:off x="0" y="39408"/>
            <a:ext cx="9144000" cy="954107"/>
          </a:xfrm>
          <a:prstGeom prst="rect">
            <a:avLst/>
          </a:prstGeom>
          <a:noFill/>
        </p:spPr>
        <p:txBody>
          <a:bodyPr wrap="square" rtlCol="0">
            <a:spAutoFit/>
          </a:bodyPr>
          <a:lstStyle/>
          <a:p>
            <a:r>
              <a:rPr lang="en-CA" sz="2800" b="1" dirty="0" smtClean="0"/>
              <a:t>Proximity-based one-class classification: </a:t>
            </a:r>
          </a:p>
          <a:p>
            <a:r>
              <a:rPr lang="en-CA" sz="2800" b="1" dirty="0"/>
              <a:t>d</a:t>
            </a:r>
            <a:r>
              <a:rPr lang="en-CA" sz="2800" b="1" dirty="0" smtClean="0"/>
              <a:t>issimilarity between instances</a:t>
            </a:r>
            <a:endParaRPr lang="en-CA" sz="2800" b="1" dirty="0"/>
          </a:p>
        </p:txBody>
      </p:sp>
      <p:sp>
        <p:nvSpPr>
          <p:cNvPr id="19"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Tree>
    <p:extLst>
      <p:ext uri="{BB962C8B-B14F-4D97-AF65-F5344CB8AC3E}">
        <p14:creationId xmlns:p14="http://schemas.microsoft.com/office/powerpoint/2010/main" val="1811403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alpha val="32000"/>
            </a:srgbClr>
          </a:solidFill>
          <a:ln w="9525">
            <a:solidFill>
              <a:srgbClr val="000000">
                <a:alpha val="41000"/>
              </a:srgbClr>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7"/>
                <a:stretch>
                  <a:fillRect l="-3846"/>
                </a:stretch>
              </a:blipFill>
            </p:spPr>
            <p:txBody>
              <a:bodyPr/>
              <a:lstStyle/>
              <a:p>
                <a:r>
                  <a:rPr lang="en-CA">
                    <a:noFill/>
                  </a:rPr>
                  <a:t> </a:t>
                </a:r>
              </a:p>
            </p:txBody>
          </p:sp>
        </mc:Fallback>
      </mc:AlternateContent>
      <p:grpSp>
        <p:nvGrpSpPr>
          <p:cNvPr id="4" name="Group 3"/>
          <p:cNvGrpSpPr/>
          <p:nvPr/>
        </p:nvGrpSpPr>
        <p:grpSpPr>
          <a:xfrm>
            <a:off x="175320" y="1619511"/>
            <a:ext cx="9156035" cy="5121857"/>
            <a:chOff x="175320" y="1619511"/>
            <a:chExt cx="9156035" cy="5121857"/>
          </a:xfrm>
        </p:grpSpPr>
        <p:cxnSp>
          <p:nvCxnSpPr>
            <p:cNvPr id="27" name="Straight Connector 26"/>
            <p:cNvCxnSpPr>
              <a:stCxn id="2" idx="3"/>
              <a:endCxn id="25" idx="2"/>
            </p:cNvCxnSpPr>
            <p:nvPr/>
          </p:nvCxnSpPr>
          <p:spPr>
            <a:xfrm>
              <a:off x="4522135" y="3275927"/>
              <a:ext cx="2505231" cy="1199007"/>
            </a:xfrm>
            <a:prstGeom prst="line">
              <a:avLst/>
            </a:prstGeom>
            <a:ln w="28575">
              <a:solidFill>
                <a:srgbClr val="73BED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 idx="0"/>
              <a:endCxn id="22" idx="2"/>
            </p:cNvCxnSpPr>
            <p:nvPr/>
          </p:nvCxnSpPr>
          <p:spPr>
            <a:xfrm flipH="1">
              <a:off x="4116885" y="3736301"/>
              <a:ext cx="101714" cy="172809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75320" y="1619511"/>
              <a:ext cx="9156035" cy="5121857"/>
              <a:chOff x="175320" y="1619511"/>
              <a:chExt cx="9156035" cy="5121857"/>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alpha val="46000"/>
                </a:srgbClr>
              </a:solidFill>
              <a:ln w="9525">
                <a:solidFill>
                  <a:srgbClr val="000000">
                    <a:alpha val="44000"/>
                  </a:srgbClr>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4" name="TextBox 23"/>
                  <p:cNvSpPr txBox="1"/>
                  <p:nvPr/>
                </p:nvSpPr>
                <p:spPr>
                  <a:xfrm>
                    <a:off x="2344756" y="4836589"/>
                    <a:ext cx="1875035"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CA" sz="2400" b="1" i="1" smtClean="0">
                                  <a:solidFill>
                                    <a:srgbClr val="008000"/>
                                  </a:solidFill>
                                  <a:latin typeface="Cambria Math"/>
                                </a:rPr>
                              </m:ctrlPr>
                            </m:sSupPr>
                            <m:e>
                              <m:r>
                                <a:rPr lang="en-CA" sz="2400" b="1" i="1" smtClean="0">
                                  <a:solidFill>
                                    <a:srgbClr val="008000"/>
                                  </a:solidFill>
                                  <a:latin typeface="Cambria Math"/>
                                </a:rPr>
                                <m:t>𝑫</m:t>
                              </m:r>
                            </m:e>
                            <m:sup>
                              <m:r>
                                <a:rPr lang="en-CA" sz="2400" b="1" i="1" smtClean="0">
                                  <a:solidFill>
                                    <a:srgbClr val="008000"/>
                                  </a:solidFill>
                                  <a:latin typeface="Cambria Math"/>
                                </a:rPr>
                                <m:t>𝒎𝒂𝒙</m:t>
                              </m:r>
                            </m:sup>
                          </m:sSup>
                          <m:d>
                            <m:dPr>
                              <m:ctrlPr>
                                <a:rPr lang="en-CA" sz="2400" b="1" i="1" smtClean="0">
                                  <a:solidFill>
                                    <a:srgbClr val="008000"/>
                                  </a:solidFill>
                                  <a:latin typeface="Cambria Math"/>
                                </a:rPr>
                              </m:ctrlPr>
                            </m:dPr>
                            <m:e>
                              <m:sSub>
                                <m:sSubPr>
                                  <m:ctrlPr>
                                    <a:rPr lang="en-CA" sz="2400" b="1" i="1" smtClean="0">
                                      <a:solidFill>
                                        <a:srgbClr val="008000"/>
                                      </a:solidFill>
                                      <a:latin typeface="Cambria Math"/>
                                    </a:rPr>
                                  </m:ctrlPr>
                                </m:sSubPr>
                                <m:e>
                                  <m:r>
                                    <a:rPr lang="en-CA" sz="2400" b="1" i="1" smtClean="0">
                                      <a:solidFill>
                                        <a:srgbClr val="008000"/>
                                      </a:solidFill>
                                      <a:latin typeface="Cambria Math"/>
                                    </a:rPr>
                                    <m:t>𝒅</m:t>
                                  </m:r>
                                </m:e>
                                <m:sub>
                                  <m:r>
                                    <a:rPr lang="en-CA" sz="2400" b="1" i="1" smtClean="0">
                                      <a:solidFill>
                                        <a:srgbClr val="008000"/>
                                      </a:solidFill>
                                      <a:latin typeface="Cambria Math"/>
                                    </a:rPr>
                                    <m:t>𝒊</m:t>
                                  </m:r>
                                </m:sub>
                              </m:sSub>
                              <m:r>
                                <a:rPr lang="en-CA" sz="2400" b="1" i="1" smtClean="0">
                                  <a:solidFill>
                                    <a:srgbClr val="008000"/>
                                  </a:solidFill>
                                  <a:latin typeface="Cambria Math"/>
                                </a:rPr>
                                <m:t>, </m:t>
                              </m:r>
                              <m:r>
                                <a:rPr lang="en-CA" sz="2400" b="1" i="1" smtClean="0">
                                  <a:solidFill>
                                    <a:srgbClr val="008000"/>
                                  </a:solidFill>
                                  <a:latin typeface="Cambria Math"/>
                                </a:rPr>
                                <m:t>𝑨</m:t>
                              </m:r>
                            </m:e>
                          </m:d>
                        </m:oMath>
                      </m:oMathPara>
                    </a14:m>
                    <a:endParaRPr lang="en-CA" sz="2400" b="1" dirty="0" smtClean="0">
                      <a:solidFill>
                        <a:srgbClr val="008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2344756" y="4836589"/>
                    <a:ext cx="1875035" cy="461665"/>
                  </a:xfrm>
                  <a:prstGeom prst="rect">
                    <a:avLst/>
                  </a:prstGeom>
                  <a:blipFill rotWithShape="1">
                    <a:blip r:embed="rId4"/>
                    <a:stretch>
                      <a:fillRect l="-977" b="-1316"/>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71194" y="5535659"/>
                    <a:ext cx="3223062" cy="830997"/>
                  </a:xfrm>
                  <a:prstGeom prst="rect">
                    <a:avLst/>
                  </a:prstGeom>
                  <a:noFill/>
                </p:spPr>
                <p:txBody>
                  <a:bodyPr wrap="none" rtlCol="0">
                    <a:spAutoFit/>
                  </a:bodyPr>
                  <a:lstStyle/>
                  <a:p>
                    <a:pPr algn="r"/>
                    <a:r>
                      <a:rPr lang="en-CA" sz="2400" dirty="0" smtClean="0">
                        <a:solidFill>
                          <a:srgbClr val="008000"/>
                        </a:solidFill>
                      </a:rPr>
                      <a:t>this author’s document </a:t>
                    </a:r>
                  </a:p>
                  <a:p>
                    <a:pPr algn="r"/>
                    <a:r>
                      <a:rPr lang="en-CA" sz="2400" dirty="0" smtClean="0">
                        <a:solidFill>
                          <a:srgbClr val="008000"/>
                        </a:solidFill>
                      </a:rPr>
                      <a:t>most dissimilar to </a:t>
                    </a:r>
                    <a14:m>
                      <m:oMath xmlns:m="http://schemas.openxmlformats.org/officeDocument/2006/math">
                        <m:sSub>
                          <m:sSubPr>
                            <m:ctrlPr>
                              <a:rPr lang="en-CA" sz="2400" i="1">
                                <a:solidFill>
                                  <a:srgbClr val="008000"/>
                                </a:solidFill>
                                <a:latin typeface="Cambria Math"/>
                              </a:rPr>
                            </m:ctrlPr>
                          </m:sSubPr>
                          <m:e>
                            <m:r>
                              <a:rPr lang="en-CA" sz="2400" b="0" i="1">
                                <a:solidFill>
                                  <a:srgbClr val="008000"/>
                                </a:solidFill>
                                <a:latin typeface="Cambria Math"/>
                              </a:rPr>
                              <m:t>𝑑</m:t>
                            </m:r>
                          </m:e>
                          <m:sub>
                            <m:r>
                              <a:rPr lang="en-CA" sz="2400" b="0" i="1">
                                <a:solidFill>
                                  <a:srgbClr val="008000"/>
                                </a:solidFill>
                                <a:latin typeface="Cambria Math"/>
                              </a:rPr>
                              <m:t>𝑖</m:t>
                            </m:r>
                          </m:sub>
                        </m:sSub>
                      </m:oMath>
                    </a14:m>
                    <a:r>
                      <a:rPr lang="en-CA" sz="2400" dirty="0" smtClean="0">
                        <a:solidFill>
                          <a:srgbClr val="008000"/>
                        </a:solidFill>
                      </a:rPr>
                      <a:t> </a:t>
                    </a:r>
                    <a:endParaRPr lang="en-CA" sz="2400" dirty="0">
                      <a:solidFill>
                        <a:srgbClr val="008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671194" y="5535659"/>
                    <a:ext cx="3223062" cy="830997"/>
                  </a:xfrm>
                  <a:prstGeom prst="rect">
                    <a:avLst/>
                  </a:prstGeom>
                  <a:blipFill rotWithShape="1">
                    <a:blip r:embed="rId5"/>
                    <a:stretch>
                      <a:fillRect t="-5882" r="-3025" b="-16176"/>
                    </a:stretch>
                  </a:blipFill>
                </p:spPr>
                <p:txBody>
                  <a:bodyPr/>
                  <a:lstStyle/>
                  <a:p>
                    <a:r>
                      <a:rPr lang="en-CA">
                        <a:noFill/>
                      </a:rPr>
                      <a:t> </a:t>
                    </a:r>
                  </a:p>
                </p:txBody>
              </p:sp>
            </mc:Fallback>
          </mc:AlternateContent>
          <p:grpSp>
            <p:nvGrpSpPr>
              <p:cNvPr id="44" name="Group 43"/>
              <p:cNvGrpSpPr/>
              <p:nvPr/>
            </p:nvGrpSpPr>
            <p:grpSpPr>
              <a:xfrm>
                <a:off x="3653227" y="2829305"/>
                <a:ext cx="1133128" cy="905654"/>
                <a:chOff x="3707511" y="3059307"/>
                <a:chExt cx="1133128" cy="905654"/>
              </a:xfrm>
            </p:grpSpPr>
            <p:sp>
              <p:nvSpPr>
                <p:cNvPr id="2" name="Document"/>
                <p:cNvSpPr>
                  <a:spLocks noChangeAspect="1" noEditPoints="1" noChangeArrowheads="1"/>
                </p:cNvSpPr>
                <p:nvPr/>
              </p:nvSpPr>
              <p:spPr bwMode="auto">
                <a:xfrm>
                  <a:off x="3974671" y="3059307"/>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0" name="TextBox 19"/>
                    <p:cNvSpPr txBox="1"/>
                    <p:nvPr/>
                  </p:nvSpPr>
                  <p:spPr>
                    <a:xfrm>
                      <a:off x="3707511" y="3275096"/>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i="1">
                                    <a:latin typeface="Cambria Math"/>
                                  </a:rPr>
                                </m:ctrlPr>
                              </m:sSubPr>
                              <m:e>
                                <m:r>
                                  <a:rPr lang="en-CA" sz="2400" i="1">
                                    <a:latin typeface="Cambria Math"/>
                                  </a:rPr>
                                  <m:t>𝑑</m:t>
                                </m:r>
                              </m:e>
                              <m:sub>
                                <m:r>
                                  <a:rPr lang="en-CA" sz="2400" i="1">
                                    <a:latin typeface="Cambria Math"/>
                                  </a:rPr>
                                  <m:t>𝑖</m:t>
                                </m:r>
                              </m:sub>
                            </m:sSub>
                          </m:oMath>
                        </m:oMathPara>
                      </a14:m>
                      <a:endParaRPr lang="en-CA"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707511" y="3275096"/>
                      <a:ext cx="1133128" cy="461665"/>
                    </a:xfrm>
                    <a:prstGeom prst="rect">
                      <a:avLst/>
                    </a:prstGeom>
                    <a:blipFill rotWithShape="1">
                      <a:blip r:embed="rId6"/>
                      <a:stretch>
                        <a:fillRect b="-2667"/>
                      </a:stretch>
                    </a:blipFill>
                  </p:spPr>
                  <p:txBody>
                    <a:bodyPr/>
                    <a:lstStyle/>
                    <a:p>
                      <a:r>
                        <a:rPr lang="en-CA">
                          <a:noFill/>
                        </a:rPr>
                        <a:t> </a:t>
                      </a:r>
                    </a:p>
                  </p:txBody>
                </p:sp>
              </mc:Fallback>
            </mc:AlternateContent>
          </p:grpSp>
          <mc:AlternateContent xmlns:mc="http://schemas.openxmlformats.org/markup-compatibility/2006" xmlns:a14="http://schemas.microsoft.com/office/drawing/2010/main">
            <mc:Choice Requires="a14">
              <p:sp>
                <p:nvSpPr>
                  <p:cNvPr id="48" name="TextBox 47"/>
                  <p:cNvSpPr txBox="1"/>
                  <p:nvPr/>
                </p:nvSpPr>
                <p:spPr>
                  <a:xfrm>
                    <a:off x="370538" y="3678858"/>
                    <a:ext cx="3746347" cy="1200329"/>
                  </a:xfrm>
                  <a:prstGeom prst="rect">
                    <a:avLst/>
                  </a:prstGeom>
                  <a:noFill/>
                </p:spPr>
                <p:txBody>
                  <a:bodyPr wrap="none" rtlCol="0">
                    <a:spAutoFit/>
                  </a:bodyPr>
                  <a:lstStyle/>
                  <a:p>
                    <a:pPr algn="r"/>
                    <a:r>
                      <a:rPr lang="en-CA" sz="2400" b="1" dirty="0" smtClean="0">
                        <a:solidFill>
                          <a:srgbClr val="008000"/>
                        </a:solidFill>
                      </a:rPr>
                      <a:t>Maximum dissimilarity </a:t>
                    </a:r>
                  </a:p>
                  <a:p>
                    <a:pPr algn="r"/>
                    <a:r>
                      <a:rPr lang="en-CA" sz="2400" dirty="0" smtClean="0">
                        <a:solidFill>
                          <a:srgbClr val="008000"/>
                        </a:solidFill>
                      </a:rPr>
                      <a:t>between </a:t>
                    </a:r>
                    <a14:m>
                      <m:oMath xmlns:m="http://schemas.openxmlformats.org/officeDocument/2006/math">
                        <m:sSub>
                          <m:sSubPr>
                            <m:ctrlPr>
                              <a:rPr lang="en-CA" sz="2400" i="1">
                                <a:solidFill>
                                  <a:srgbClr val="008000"/>
                                </a:solidFill>
                                <a:latin typeface="Cambria Math"/>
                              </a:rPr>
                            </m:ctrlPr>
                          </m:sSubPr>
                          <m:e>
                            <m:r>
                              <a:rPr lang="en-CA" sz="2400" b="0" i="1">
                                <a:solidFill>
                                  <a:srgbClr val="008000"/>
                                </a:solidFill>
                                <a:latin typeface="Cambria Math"/>
                              </a:rPr>
                              <m:t>𝑑</m:t>
                            </m:r>
                          </m:e>
                          <m:sub>
                            <m:r>
                              <a:rPr lang="en-CA" sz="2400" b="0" i="1">
                                <a:solidFill>
                                  <a:srgbClr val="008000"/>
                                </a:solidFill>
                                <a:latin typeface="Cambria Math"/>
                              </a:rPr>
                              <m:t>𝑖</m:t>
                            </m:r>
                          </m:sub>
                        </m:sSub>
                      </m:oMath>
                    </a14:m>
                    <a:endParaRPr lang="en-CA" sz="2400" dirty="0" smtClean="0">
                      <a:solidFill>
                        <a:srgbClr val="008000"/>
                      </a:solidFill>
                    </a:endParaRPr>
                  </a:p>
                  <a:p>
                    <a:pPr algn="r"/>
                    <a:r>
                      <a:rPr lang="en-CA" sz="2400" dirty="0">
                        <a:solidFill>
                          <a:srgbClr val="008000"/>
                        </a:solidFill>
                      </a:rPr>
                      <a:t>a</a:t>
                    </a:r>
                    <a:r>
                      <a:rPr lang="en-CA" sz="2400" dirty="0" smtClean="0">
                        <a:solidFill>
                          <a:srgbClr val="008000"/>
                        </a:solidFill>
                      </a:rPr>
                      <a:t>nd any “known” document </a:t>
                    </a:r>
                  </a:p>
                </p:txBody>
              </p:sp>
            </mc:Choice>
            <mc:Fallback xmlns="">
              <p:sp>
                <p:nvSpPr>
                  <p:cNvPr id="48" name="TextBox 47"/>
                  <p:cNvSpPr txBox="1">
                    <a:spLocks noRot="1" noChangeAspect="1" noMove="1" noResize="1" noEditPoints="1" noAdjustHandles="1" noChangeArrowheads="1" noChangeShapeType="1" noTextEdit="1"/>
                  </p:cNvSpPr>
                  <p:nvPr/>
                </p:nvSpPr>
                <p:spPr>
                  <a:xfrm>
                    <a:off x="370538" y="3678858"/>
                    <a:ext cx="3746347" cy="1200329"/>
                  </a:xfrm>
                  <a:prstGeom prst="rect">
                    <a:avLst/>
                  </a:prstGeom>
                  <a:blipFill rotWithShape="1">
                    <a:blip r:embed="rId8"/>
                    <a:stretch>
                      <a:fillRect l="-1792" t="-4061" r="-2443" b="-10660"/>
                    </a:stretch>
                  </a:blipFill>
                </p:spPr>
                <p:txBody>
                  <a:bodyPr/>
                  <a:lstStyle/>
                  <a:p>
                    <a:r>
                      <a:rPr lang="en-CA">
                        <a:noFill/>
                      </a:rPr>
                      <a:t> </a:t>
                    </a:r>
                  </a:p>
                </p:txBody>
              </p:sp>
            </mc:Fallback>
          </mc:AlternateContent>
          <p:sp>
            <p:nvSpPr>
              <p:cNvPr id="28" name="TextBox 27"/>
              <p:cNvSpPr txBox="1"/>
              <p:nvPr/>
            </p:nvSpPr>
            <p:spPr>
              <a:xfrm>
                <a:off x="682719" y="1619511"/>
                <a:ext cx="3623941" cy="830997"/>
              </a:xfrm>
              <a:prstGeom prst="rect">
                <a:avLst/>
              </a:prstGeom>
              <a:noFill/>
            </p:spPr>
            <p:txBody>
              <a:bodyPr wrap="none" rtlCol="0">
                <a:spAutoFit/>
              </a:bodyPr>
              <a:lstStyle/>
              <a:p>
                <a:pPr algn="r"/>
                <a:r>
                  <a:rPr lang="en-CA" sz="2400" b="1" dirty="0" smtClean="0">
                    <a:solidFill>
                      <a:srgbClr val="008000"/>
                    </a:solidFill>
                  </a:rPr>
                  <a:t>Set of “known” documents</a:t>
                </a:r>
              </a:p>
              <a:p>
                <a:pPr algn="r"/>
                <a:r>
                  <a:rPr lang="en-CA" sz="2400" b="1" dirty="0">
                    <a:solidFill>
                      <a:srgbClr val="008000"/>
                    </a:solidFill>
                  </a:rPr>
                  <a:t>b</a:t>
                </a:r>
                <a:r>
                  <a:rPr lang="en-CA" sz="2400" b="1" dirty="0" smtClean="0">
                    <a:solidFill>
                      <a:srgbClr val="008000"/>
                    </a:solidFill>
                  </a:rPr>
                  <a:t>y a given author</a:t>
                </a:r>
              </a:p>
            </p:txBody>
          </p:sp>
          <p:sp>
            <p:nvSpPr>
              <p:cNvPr id="31" name="TextBox 30"/>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mc:AlternateContent xmlns:mc="http://schemas.openxmlformats.org/markup-compatibility/2006" xmlns:a14="http://schemas.microsoft.com/office/drawing/2010/main">
            <mc:Choice Requires="a14">
              <p:sp>
                <p:nvSpPr>
                  <p:cNvPr id="32" name="TextBox 31"/>
                  <p:cNvSpPr txBox="1"/>
                  <p:nvPr/>
                </p:nvSpPr>
                <p:spPr>
                  <a:xfrm>
                    <a:off x="5846478" y="3506759"/>
                    <a:ext cx="882676" cy="461665"/>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1" i="1" smtClean="0">
                              <a:solidFill>
                                <a:srgbClr val="0000FF"/>
                              </a:solidFill>
                              <a:latin typeface="Cambria Math"/>
                            </a:rPr>
                            <m:t>𝑫</m:t>
                          </m:r>
                          <m:d>
                            <m:dPr>
                              <m:ctrlPr>
                                <a:rPr lang="en-CA" sz="2400" b="1" i="1" smtClean="0">
                                  <a:solidFill>
                                    <a:srgbClr val="0000FF"/>
                                  </a:solidFill>
                                  <a:latin typeface="Cambria Math"/>
                                </a:rPr>
                              </m:ctrlPr>
                            </m:dPr>
                            <m:e>
                              <m:sSub>
                                <m:sSubPr>
                                  <m:ctrlPr>
                                    <a:rPr lang="en-CA" sz="2400" b="1" i="1" smtClean="0">
                                      <a:solidFill>
                                        <a:srgbClr val="0000FF"/>
                                      </a:solidFill>
                                      <a:latin typeface="Cambria Math"/>
                                    </a:rPr>
                                  </m:ctrlPr>
                                </m:sSubPr>
                                <m:e>
                                  <m:r>
                                    <a:rPr lang="en-CA" sz="2400" b="1" i="1" smtClean="0">
                                      <a:solidFill>
                                        <a:srgbClr val="0000FF"/>
                                      </a:solidFill>
                                      <a:latin typeface="Cambria Math"/>
                                    </a:rPr>
                                    <m:t>𝒅</m:t>
                                  </m:r>
                                </m:e>
                                <m:sub>
                                  <m:r>
                                    <a:rPr lang="en-CA" sz="2400" b="1" i="1" smtClean="0">
                                      <a:solidFill>
                                        <a:srgbClr val="0000FF"/>
                                      </a:solidFill>
                                      <a:latin typeface="Cambria Math"/>
                                    </a:rPr>
                                    <m:t>𝒊</m:t>
                                  </m:r>
                                </m:sub>
                              </m:sSub>
                              <m:r>
                                <a:rPr lang="en-CA" sz="2400" b="1" i="1" smtClean="0">
                                  <a:solidFill>
                                    <a:srgbClr val="0000FF"/>
                                  </a:solidFill>
                                  <a:latin typeface="Cambria Math"/>
                                </a:rPr>
                                <m:t>, </m:t>
                              </m:r>
                              <m:r>
                                <a:rPr lang="en-CA" sz="2400" b="1" i="1" smtClean="0">
                                  <a:solidFill>
                                    <a:srgbClr val="0000FF"/>
                                  </a:solidFill>
                                  <a:latin typeface="Cambria Math"/>
                                </a:rPr>
                                <m:t>𝒖</m:t>
                              </m:r>
                            </m:e>
                          </m:d>
                        </m:oMath>
                      </m:oMathPara>
                    </a14:m>
                    <a:endParaRPr lang="en-CA" sz="2400" b="1" dirty="0">
                      <a:solidFill>
                        <a:srgbClr val="0000FF"/>
                      </a:solidFill>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846478" y="3506759"/>
                    <a:ext cx="882676" cy="461665"/>
                  </a:xfrm>
                  <a:prstGeom prst="rect">
                    <a:avLst/>
                  </a:prstGeom>
                  <a:blipFill rotWithShape="1">
                    <a:blip r:embed="rId6"/>
                    <a:stretch>
                      <a:fillRect l="-1379" r="-30345" b="-1316"/>
                    </a:stretch>
                  </a:blipFill>
                  <a:ln>
                    <a:noFill/>
                  </a:ln>
                </p:spPr>
                <p:txBody>
                  <a:bodyPr/>
                  <a:lstStyle/>
                  <a:p>
                    <a:r>
                      <a:rPr lang="en-CA">
                        <a:noFill/>
                      </a:rPr>
                      <a:t> </a:t>
                    </a:r>
                  </a:p>
                </p:txBody>
              </p:sp>
            </mc:Fallback>
          </mc:AlternateContent>
          <p:sp>
            <p:nvSpPr>
              <p:cNvPr id="33" name="TextBox 32"/>
              <p:cNvSpPr txBox="1"/>
              <p:nvPr/>
            </p:nvSpPr>
            <p:spPr>
              <a:xfrm>
                <a:off x="5324568" y="2306430"/>
                <a:ext cx="4006787" cy="1200329"/>
              </a:xfrm>
              <a:prstGeom prst="rect">
                <a:avLst/>
              </a:prstGeom>
              <a:noFill/>
            </p:spPr>
            <p:txBody>
              <a:bodyPr wrap="square" rtlCol="0">
                <a:spAutoFit/>
              </a:bodyPr>
              <a:lstStyle/>
              <a:p>
                <a:r>
                  <a:rPr lang="en-CA" sz="2400" b="1" dirty="0" smtClean="0">
                    <a:solidFill>
                      <a:srgbClr val="0000FF"/>
                    </a:solidFill>
                  </a:rPr>
                  <a:t>Dissimilarity</a:t>
                </a:r>
                <a:r>
                  <a:rPr lang="en-CA" sz="2400" dirty="0" smtClean="0">
                    <a:solidFill>
                      <a:srgbClr val="0000FF"/>
                    </a:solidFill>
                  </a:rPr>
                  <a:t> between </a:t>
                </a:r>
              </a:p>
              <a:p>
                <a:r>
                  <a:rPr lang="en-CA" sz="2400" dirty="0">
                    <a:solidFill>
                      <a:srgbClr val="0000FF"/>
                    </a:solidFill>
                  </a:rPr>
                  <a:t>a</a:t>
                </a:r>
                <a:r>
                  <a:rPr lang="en-CA" sz="2400" dirty="0" smtClean="0">
                    <a:solidFill>
                      <a:srgbClr val="0000FF"/>
                    </a:solidFill>
                  </a:rPr>
                  <a:t> given “known” document </a:t>
                </a:r>
              </a:p>
              <a:p>
                <a:r>
                  <a:rPr lang="en-CA" sz="2400" dirty="0" smtClean="0">
                    <a:solidFill>
                      <a:srgbClr val="0000FF"/>
                    </a:solidFill>
                  </a:rPr>
                  <a:t>and the “unknown” document</a:t>
                </a:r>
              </a:p>
            </p:txBody>
          </p:sp>
        </p:grpSp>
      </p:grpSp>
      <p:sp>
        <p:nvSpPr>
          <p:cNvPr id="34" name="Rectangle 33"/>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TextBox 35"/>
          <p:cNvSpPr txBox="1"/>
          <p:nvPr/>
        </p:nvSpPr>
        <p:spPr>
          <a:xfrm>
            <a:off x="0" y="39408"/>
            <a:ext cx="9144000" cy="954107"/>
          </a:xfrm>
          <a:prstGeom prst="rect">
            <a:avLst/>
          </a:prstGeom>
          <a:noFill/>
        </p:spPr>
        <p:txBody>
          <a:bodyPr wrap="square" rtlCol="0">
            <a:spAutoFit/>
          </a:bodyPr>
          <a:lstStyle/>
          <a:p>
            <a:r>
              <a:rPr lang="en-CA" sz="2800" b="1" dirty="0"/>
              <a:t>Proximity-based </a:t>
            </a:r>
            <a:r>
              <a:rPr lang="en-CA" sz="2800" b="1" dirty="0" smtClean="0"/>
              <a:t>one-class classification: </a:t>
            </a:r>
          </a:p>
          <a:p>
            <a:r>
              <a:rPr lang="en-CA" sz="2800" b="1" dirty="0"/>
              <a:t>d</a:t>
            </a:r>
            <a:r>
              <a:rPr lang="en-CA" sz="2800" b="1" dirty="0" smtClean="0"/>
              <a:t>issimilarity between instances</a:t>
            </a:r>
            <a:endParaRPr lang="en-CA" sz="2800" b="1" dirty="0"/>
          </a:p>
        </p:txBody>
      </p:sp>
    </p:spTree>
    <p:extLst>
      <p:ext uri="{BB962C8B-B14F-4D97-AF65-F5344CB8AC3E}">
        <p14:creationId xmlns:p14="http://schemas.microsoft.com/office/powerpoint/2010/main" val="557592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7"/>
                <a:stretch>
                  <a:fillRect l="-3846"/>
                </a:stretch>
              </a:blipFill>
            </p:spPr>
            <p:txBody>
              <a:bodyPr/>
              <a:lstStyle/>
              <a:p>
                <a:r>
                  <a:rPr lang="en-CA">
                    <a:noFill/>
                  </a:rPr>
                  <a:t> </a:t>
                </a:r>
              </a:p>
            </p:txBody>
          </p:sp>
        </mc:Fallback>
      </mc:AlternateContent>
      <p:sp>
        <p:nvSpPr>
          <p:cNvPr id="23" name="Rectangle 2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TextBox 27"/>
          <p:cNvSpPr txBox="1"/>
          <p:nvPr/>
        </p:nvSpPr>
        <p:spPr>
          <a:xfrm>
            <a:off x="0" y="39408"/>
            <a:ext cx="9144000" cy="954107"/>
          </a:xfrm>
          <a:prstGeom prst="rect">
            <a:avLst/>
          </a:prstGeom>
          <a:noFill/>
        </p:spPr>
        <p:txBody>
          <a:bodyPr wrap="square" rtlCol="0">
            <a:spAutoFit/>
          </a:bodyPr>
          <a:lstStyle/>
          <a:p>
            <a:r>
              <a:rPr lang="en-CA" sz="2800" b="1" dirty="0"/>
              <a:t>Proximity-based </a:t>
            </a:r>
            <a:r>
              <a:rPr lang="en-CA" sz="2800" b="1" dirty="0" smtClean="0"/>
              <a:t>one-class classification: </a:t>
            </a:r>
          </a:p>
          <a:p>
            <a:r>
              <a:rPr lang="en-CA" sz="2800" b="1" dirty="0"/>
              <a:t>d</a:t>
            </a:r>
            <a:r>
              <a:rPr lang="en-CA" sz="2800" b="1" dirty="0" smtClean="0"/>
              <a:t>issimilarity between instances</a:t>
            </a:r>
            <a:endParaRPr lang="en-CA" sz="2800" b="1" dirty="0"/>
          </a:p>
        </p:txBody>
      </p:sp>
      <p:grpSp>
        <p:nvGrpSpPr>
          <p:cNvPr id="3" name="Group 2"/>
          <p:cNvGrpSpPr/>
          <p:nvPr/>
        </p:nvGrpSpPr>
        <p:grpSpPr>
          <a:xfrm>
            <a:off x="175320" y="1135138"/>
            <a:ext cx="8347947" cy="5606230"/>
            <a:chOff x="175320" y="1135138"/>
            <a:chExt cx="8347947" cy="5606230"/>
          </a:xfrm>
        </p:grpSpPr>
        <mc:AlternateContent xmlns:mc="http://schemas.openxmlformats.org/markup-compatibility/2006" xmlns:a14="http://schemas.microsoft.com/office/drawing/2010/main">
          <mc:Choice Requires="a14">
            <p:sp>
              <p:nvSpPr>
                <p:cNvPr id="34" name="TextBox 33"/>
                <p:cNvSpPr txBox="1"/>
                <p:nvPr/>
              </p:nvSpPr>
              <p:spPr>
                <a:xfrm>
                  <a:off x="4935041" y="2266388"/>
                  <a:ext cx="3588226" cy="880241"/>
                </a:xfrm>
                <a:prstGeom prst="rect">
                  <a:avLst/>
                </a:prstGeom>
                <a:solidFill>
                  <a:schemeClr val="bg1">
                    <a:lumMod val="85000"/>
                  </a:schemeClr>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sz="2400" b="1" i="1">
                            <a:latin typeface="Cambria Math"/>
                          </a:rPr>
                          <m:t>𝒓</m:t>
                        </m:r>
                        <m:d>
                          <m:dPr>
                            <m:ctrlPr>
                              <a:rPr lang="en-CA" sz="2400" b="1" i="1">
                                <a:latin typeface="Cambria Math"/>
                              </a:rPr>
                            </m:ctrlPr>
                          </m:dPr>
                          <m:e>
                            <m:sSub>
                              <m:sSubPr>
                                <m:ctrlPr>
                                  <a:rPr lang="en-CA" sz="2400" b="1" i="1">
                                    <a:latin typeface="Cambria Math"/>
                                  </a:rPr>
                                </m:ctrlPr>
                              </m:sSubPr>
                              <m:e>
                                <m:r>
                                  <a:rPr lang="en-CA" sz="2400" b="1" i="1">
                                    <a:latin typeface="Cambria Math"/>
                                  </a:rPr>
                                  <m:t>𝒅</m:t>
                                </m:r>
                              </m:e>
                              <m:sub>
                                <m:r>
                                  <a:rPr lang="en-CA" sz="2400" b="1" i="1">
                                    <a:latin typeface="Cambria Math"/>
                                  </a:rPr>
                                  <m:t>𝒊</m:t>
                                </m:r>
                              </m:sub>
                            </m:sSub>
                            <m:r>
                              <a:rPr lang="en-CA" sz="2400" b="1" i="1">
                                <a:latin typeface="Cambria Math"/>
                              </a:rPr>
                              <m:t>, </m:t>
                            </m:r>
                            <m:r>
                              <a:rPr lang="en-CA" sz="2400" b="1" i="1">
                                <a:latin typeface="Cambria Math"/>
                              </a:rPr>
                              <m:t>𝒖</m:t>
                            </m:r>
                            <m:r>
                              <a:rPr lang="en-CA" sz="2400" b="1" i="1">
                                <a:latin typeface="Cambria Math"/>
                              </a:rPr>
                              <m:t>, </m:t>
                            </m:r>
                            <m:r>
                              <a:rPr lang="en-CA" sz="2400" b="1" i="1">
                                <a:latin typeface="Cambria Math"/>
                              </a:rPr>
                              <m:t>𝑨</m:t>
                            </m:r>
                          </m:e>
                        </m:d>
                        <m:r>
                          <a:rPr lang="en-CA" sz="2400" b="1" i="1">
                            <a:latin typeface="Cambria Math"/>
                          </a:rPr>
                          <m:t>=</m:t>
                        </m:r>
                        <m:f>
                          <m:fPr>
                            <m:ctrlPr>
                              <a:rPr lang="en-CA" sz="2400" b="1" i="1" smtClean="0">
                                <a:latin typeface="Cambria Math"/>
                              </a:rPr>
                            </m:ctrlPr>
                          </m:fPr>
                          <m:num>
                            <m:r>
                              <a:rPr lang="en-CA" sz="2400" b="1" i="1">
                                <a:solidFill>
                                  <a:srgbClr val="0000FF"/>
                                </a:solidFill>
                                <a:latin typeface="Cambria Math"/>
                              </a:rPr>
                              <m:t>𝑫</m:t>
                            </m:r>
                            <m:d>
                              <m:dPr>
                                <m:ctrlPr>
                                  <a:rPr lang="en-CA" sz="2400" b="1" i="1">
                                    <a:solidFill>
                                      <a:srgbClr val="0000FF"/>
                                    </a:solidFill>
                                    <a:latin typeface="Cambria Math"/>
                                  </a:rPr>
                                </m:ctrlPr>
                              </m:dPr>
                              <m:e>
                                <m:sSub>
                                  <m:sSubPr>
                                    <m:ctrlPr>
                                      <a:rPr lang="en-CA" sz="2400" b="1" i="1">
                                        <a:solidFill>
                                          <a:srgbClr val="0000FF"/>
                                        </a:solidFill>
                                        <a:latin typeface="Cambria Math"/>
                                      </a:rPr>
                                    </m:ctrlPr>
                                  </m:sSubPr>
                                  <m:e>
                                    <m:r>
                                      <a:rPr lang="en-CA" sz="2400" b="1" i="1">
                                        <a:solidFill>
                                          <a:srgbClr val="0000FF"/>
                                        </a:solidFill>
                                        <a:latin typeface="Cambria Math"/>
                                      </a:rPr>
                                      <m:t>𝒅</m:t>
                                    </m:r>
                                  </m:e>
                                  <m:sub>
                                    <m:r>
                                      <a:rPr lang="en-CA" sz="2400" b="1" i="1">
                                        <a:solidFill>
                                          <a:srgbClr val="0000FF"/>
                                        </a:solidFill>
                                        <a:latin typeface="Cambria Math"/>
                                      </a:rPr>
                                      <m:t>𝒊</m:t>
                                    </m:r>
                                  </m:sub>
                                </m:sSub>
                                <m:r>
                                  <a:rPr lang="en-CA" sz="2400" b="1" i="1">
                                    <a:solidFill>
                                      <a:srgbClr val="0000FF"/>
                                    </a:solidFill>
                                    <a:latin typeface="Cambria Math"/>
                                  </a:rPr>
                                  <m:t>, </m:t>
                                </m:r>
                                <m:r>
                                  <a:rPr lang="en-CA" sz="2400" b="1" i="1">
                                    <a:solidFill>
                                      <a:srgbClr val="0000FF"/>
                                    </a:solidFill>
                                    <a:latin typeface="Cambria Math"/>
                                  </a:rPr>
                                  <m:t>𝒖</m:t>
                                </m:r>
                              </m:e>
                            </m:d>
                          </m:num>
                          <m:den>
                            <m:sSup>
                              <m:sSupPr>
                                <m:ctrlPr>
                                  <a:rPr lang="en-CA" sz="2400" b="1" i="1">
                                    <a:solidFill>
                                      <a:srgbClr val="008000"/>
                                    </a:solidFill>
                                    <a:latin typeface="Cambria Math"/>
                                  </a:rPr>
                                </m:ctrlPr>
                              </m:sSupPr>
                              <m:e>
                                <m:r>
                                  <a:rPr lang="en-CA" sz="2400" b="1" i="1">
                                    <a:solidFill>
                                      <a:srgbClr val="008000"/>
                                    </a:solidFill>
                                    <a:latin typeface="Cambria Math"/>
                                  </a:rPr>
                                  <m:t>𝑫</m:t>
                                </m:r>
                              </m:e>
                              <m:sup>
                                <m:r>
                                  <a:rPr lang="en-CA" sz="2400" b="1" i="1">
                                    <a:solidFill>
                                      <a:srgbClr val="008000"/>
                                    </a:solidFill>
                                    <a:latin typeface="Cambria Math"/>
                                  </a:rPr>
                                  <m:t>𝒎𝒂𝒙</m:t>
                                </m:r>
                              </m:sup>
                            </m:sSup>
                            <m:d>
                              <m:dPr>
                                <m:ctrlPr>
                                  <a:rPr lang="en-CA" sz="2400" b="1" i="1">
                                    <a:solidFill>
                                      <a:srgbClr val="008000"/>
                                    </a:solidFill>
                                    <a:latin typeface="Cambria Math"/>
                                  </a:rPr>
                                </m:ctrlPr>
                              </m:dPr>
                              <m:e>
                                <m:sSub>
                                  <m:sSubPr>
                                    <m:ctrlPr>
                                      <a:rPr lang="en-CA" sz="2400" b="1" i="1">
                                        <a:solidFill>
                                          <a:srgbClr val="008000"/>
                                        </a:solidFill>
                                        <a:latin typeface="Cambria Math"/>
                                      </a:rPr>
                                    </m:ctrlPr>
                                  </m:sSubPr>
                                  <m:e>
                                    <m:r>
                                      <a:rPr lang="en-CA" sz="2400" b="1" i="1">
                                        <a:solidFill>
                                          <a:srgbClr val="008000"/>
                                        </a:solidFill>
                                        <a:latin typeface="Cambria Math"/>
                                      </a:rPr>
                                      <m:t>𝒅</m:t>
                                    </m:r>
                                  </m:e>
                                  <m:sub>
                                    <m:r>
                                      <a:rPr lang="en-CA" sz="2400" b="1" i="1">
                                        <a:solidFill>
                                          <a:srgbClr val="008000"/>
                                        </a:solidFill>
                                        <a:latin typeface="Cambria Math"/>
                                      </a:rPr>
                                      <m:t>𝒊</m:t>
                                    </m:r>
                                  </m:sub>
                                </m:sSub>
                                <m:r>
                                  <a:rPr lang="en-CA" sz="2400" b="1" i="1">
                                    <a:solidFill>
                                      <a:srgbClr val="008000"/>
                                    </a:solidFill>
                                    <a:latin typeface="Cambria Math"/>
                                  </a:rPr>
                                  <m:t>, </m:t>
                                </m:r>
                                <m:r>
                                  <a:rPr lang="en-CA" sz="2400" b="1" i="1">
                                    <a:solidFill>
                                      <a:srgbClr val="008000"/>
                                    </a:solidFill>
                                    <a:latin typeface="Cambria Math"/>
                                  </a:rPr>
                                  <m:t>𝑨</m:t>
                                </m:r>
                              </m:e>
                            </m:d>
                          </m:den>
                        </m:f>
                      </m:oMath>
                    </m:oMathPara>
                  </a14:m>
                  <a:endParaRPr lang="en-CA" sz="2400" b="1" dirty="0"/>
                </a:p>
              </p:txBody>
            </p:sp>
          </mc:Choice>
          <mc:Fallback xmlns="">
            <p:sp>
              <p:nvSpPr>
                <p:cNvPr id="34" name="TextBox 33"/>
                <p:cNvSpPr txBox="1">
                  <a:spLocks noRot="1" noChangeAspect="1" noMove="1" noResize="1" noEditPoints="1" noAdjustHandles="1" noChangeArrowheads="1" noChangeShapeType="1" noTextEdit="1"/>
                </p:cNvSpPr>
                <p:nvPr/>
              </p:nvSpPr>
              <p:spPr>
                <a:xfrm>
                  <a:off x="4935041" y="2266388"/>
                  <a:ext cx="3588226" cy="880241"/>
                </a:xfrm>
                <a:prstGeom prst="rect">
                  <a:avLst/>
                </a:prstGeom>
                <a:blipFill rotWithShape="1">
                  <a:blip r:embed="rId2"/>
                  <a:stretch>
                    <a:fillRect/>
                  </a:stretch>
                </a:blipFill>
              </p:spPr>
              <p:txBody>
                <a:bodyPr/>
                <a:lstStyle/>
                <a:p>
                  <a:r>
                    <a:rPr lang="en-CA">
                      <a:noFill/>
                    </a:rPr>
                    <a:t> </a:t>
                  </a:r>
                </a:p>
              </p:txBody>
            </p:sp>
          </mc:Fallback>
        </mc:AlternateContent>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3"/>
                  <a:stretch>
                    <a:fillRect/>
                  </a:stretch>
                </a:blipFill>
              </p:spPr>
              <p:txBody>
                <a:bodyPr/>
                <a:lstStyle/>
                <a:p>
                  <a:r>
                    <a:rPr lang="en-CA">
                      <a:noFill/>
                    </a:rPr>
                    <a:t> </a:t>
                  </a:r>
                </a:p>
              </p:txBody>
            </p:sp>
          </mc:Fallback>
        </mc:AlternateContent>
        <p:cxnSp>
          <p:nvCxnSpPr>
            <p:cNvPr id="27" name="Straight Connector 26"/>
            <p:cNvCxnSpPr>
              <a:stCxn id="2" idx="3"/>
              <a:endCxn id="25" idx="2"/>
            </p:cNvCxnSpPr>
            <p:nvPr/>
          </p:nvCxnSpPr>
          <p:spPr>
            <a:xfrm>
              <a:off x="4522135" y="3275927"/>
              <a:ext cx="2505231" cy="1199007"/>
            </a:xfrm>
            <a:prstGeom prst="line">
              <a:avLst/>
            </a:prstGeom>
            <a:ln w="28575">
              <a:solidFill>
                <a:srgbClr val="73BED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5985464" y="3696804"/>
                  <a:ext cx="882676" cy="461665"/>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1" i="1" smtClean="0">
                            <a:solidFill>
                              <a:srgbClr val="0000FF"/>
                            </a:solidFill>
                            <a:latin typeface="Cambria Math"/>
                          </a:rPr>
                          <m:t>𝑫</m:t>
                        </m:r>
                        <m:d>
                          <m:dPr>
                            <m:ctrlPr>
                              <a:rPr lang="en-CA" sz="2400" b="1" i="1" smtClean="0">
                                <a:solidFill>
                                  <a:srgbClr val="0000FF"/>
                                </a:solidFill>
                                <a:latin typeface="Cambria Math"/>
                              </a:rPr>
                            </m:ctrlPr>
                          </m:dPr>
                          <m:e>
                            <m:sSub>
                              <m:sSubPr>
                                <m:ctrlPr>
                                  <a:rPr lang="en-CA" sz="2400" b="1" i="1" smtClean="0">
                                    <a:solidFill>
                                      <a:srgbClr val="0000FF"/>
                                    </a:solidFill>
                                    <a:latin typeface="Cambria Math"/>
                                  </a:rPr>
                                </m:ctrlPr>
                              </m:sSubPr>
                              <m:e>
                                <m:r>
                                  <a:rPr lang="en-CA" sz="2400" b="1" i="1" smtClean="0">
                                    <a:solidFill>
                                      <a:srgbClr val="0000FF"/>
                                    </a:solidFill>
                                    <a:latin typeface="Cambria Math"/>
                                  </a:rPr>
                                  <m:t>𝒅</m:t>
                                </m:r>
                              </m:e>
                              <m:sub>
                                <m:r>
                                  <a:rPr lang="en-CA" sz="2400" b="1" i="1" smtClean="0">
                                    <a:solidFill>
                                      <a:srgbClr val="0000FF"/>
                                    </a:solidFill>
                                    <a:latin typeface="Cambria Math"/>
                                  </a:rPr>
                                  <m:t>𝒊</m:t>
                                </m:r>
                              </m:sub>
                            </m:sSub>
                            <m:r>
                              <a:rPr lang="en-CA" sz="2400" b="1" i="1" smtClean="0">
                                <a:solidFill>
                                  <a:srgbClr val="0000FF"/>
                                </a:solidFill>
                                <a:latin typeface="Cambria Math"/>
                              </a:rPr>
                              <m:t>, </m:t>
                            </m:r>
                            <m:r>
                              <a:rPr lang="en-CA" sz="2400" b="1" i="1" smtClean="0">
                                <a:solidFill>
                                  <a:srgbClr val="0000FF"/>
                                </a:solidFill>
                                <a:latin typeface="Cambria Math"/>
                              </a:rPr>
                              <m:t>𝒖</m:t>
                            </m:r>
                          </m:e>
                        </m:d>
                      </m:oMath>
                    </m:oMathPara>
                  </a14:m>
                  <a:endParaRPr lang="en-CA" sz="2400" b="1" dirty="0">
                    <a:solidFill>
                      <a:srgbClr val="0000FF"/>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985464" y="3696804"/>
                  <a:ext cx="882676" cy="461665"/>
                </a:xfrm>
                <a:prstGeom prst="rect">
                  <a:avLst/>
                </a:prstGeom>
                <a:blipFill rotWithShape="1">
                  <a:blip r:embed="rId4"/>
                  <a:stretch>
                    <a:fillRect l="-2069" r="-30345" b="-1316"/>
                  </a:stretch>
                </a:blipFill>
                <a:ln>
                  <a:noFill/>
                </a:ln>
              </p:spPr>
              <p:txBody>
                <a:bodyPr/>
                <a:lstStyle/>
                <a:p>
                  <a:r>
                    <a:rPr lang="en-CA">
                      <a:noFill/>
                    </a:rPr>
                    <a:t> </a:t>
                  </a:r>
                </a:p>
              </p:txBody>
            </p:sp>
          </mc:Fallback>
        </mc:AlternateContent>
        <p:cxnSp>
          <p:nvCxnSpPr>
            <p:cNvPr id="9" name="Straight Connector 8"/>
            <p:cNvCxnSpPr>
              <a:stCxn id="2" idx="0"/>
              <a:endCxn id="22" idx="2"/>
            </p:cNvCxnSpPr>
            <p:nvPr/>
          </p:nvCxnSpPr>
          <p:spPr>
            <a:xfrm flipH="1">
              <a:off x="4116885" y="3736301"/>
              <a:ext cx="101714" cy="172809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4" name="TextBox 23"/>
                <p:cNvSpPr txBox="1"/>
                <p:nvPr/>
              </p:nvSpPr>
              <p:spPr>
                <a:xfrm>
                  <a:off x="2344756" y="4836589"/>
                  <a:ext cx="1875035"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CA" sz="2400" b="1" i="1" smtClean="0">
                                <a:solidFill>
                                  <a:srgbClr val="008000"/>
                                </a:solidFill>
                                <a:latin typeface="Cambria Math"/>
                              </a:rPr>
                            </m:ctrlPr>
                          </m:sSupPr>
                          <m:e>
                            <m:r>
                              <a:rPr lang="en-CA" sz="2400" b="1" i="1" smtClean="0">
                                <a:solidFill>
                                  <a:srgbClr val="008000"/>
                                </a:solidFill>
                                <a:latin typeface="Cambria Math"/>
                              </a:rPr>
                              <m:t>𝑫</m:t>
                            </m:r>
                          </m:e>
                          <m:sup>
                            <m:r>
                              <a:rPr lang="en-CA" sz="2400" b="1" i="1" smtClean="0">
                                <a:solidFill>
                                  <a:srgbClr val="008000"/>
                                </a:solidFill>
                                <a:latin typeface="Cambria Math"/>
                              </a:rPr>
                              <m:t>𝒎𝒂𝒙</m:t>
                            </m:r>
                          </m:sup>
                        </m:sSup>
                        <m:d>
                          <m:dPr>
                            <m:ctrlPr>
                              <a:rPr lang="en-CA" sz="2400" b="1" i="1" smtClean="0">
                                <a:solidFill>
                                  <a:srgbClr val="008000"/>
                                </a:solidFill>
                                <a:latin typeface="Cambria Math"/>
                              </a:rPr>
                            </m:ctrlPr>
                          </m:dPr>
                          <m:e>
                            <m:sSub>
                              <m:sSubPr>
                                <m:ctrlPr>
                                  <a:rPr lang="en-CA" sz="2400" b="1" i="1" smtClean="0">
                                    <a:solidFill>
                                      <a:srgbClr val="008000"/>
                                    </a:solidFill>
                                    <a:latin typeface="Cambria Math"/>
                                  </a:rPr>
                                </m:ctrlPr>
                              </m:sSubPr>
                              <m:e>
                                <m:r>
                                  <a:rPr lang="en-CA" sz="2400" b="1" i="1" smtClean="0">
                                    <a:solidFill>
                                      <a:srgbClr val="008000"/>
                                    </a:solidFill>
                                    <a:latin typeface="Cambria Math"/>
                                  </a:rPr>
                                  <m:t>𝒅</m:t>
                                </m:r>
                              </m:e>
                              <m:sub>
                                <m:r>
                                  <a:rPr lang="en-CA" sz="2400" b="1" i="1" smtClean="0">
                                    <a:solidFill>
                                      <a:srgbClr val="008000"/>
                                    </a:solidFill>
                                    <a:latin typeface="Cambria Math"/>
                                  </a:rPr>
                                  <m:t>𝒊</m:t>
                                </m:r>
                              </m:sub>
                            </m:sSub>
                            <m:r>
                              <a:rPr lang="en-CA" sz="2400" b="1" i="1" smtClean="0">
                                <a:solidFill>
                                  <a:srgbClr val="008000"/>
                                </a:solidFill>
                                <a:latin typeface="Cambria Math"/>
                              </a:rPr>
                              <m:t>, </m:t>
                            </m:r>
                            <m:r>
                              <a:rPr lang="en-CA" sz="2400" b="1" i="1" smtClean="0">
                                <a:solidFill>
                                  <a:srgbClr val="008000"/>
                                </a:solidFill>
                                <a:latin typeface="Cambria Math"/>
                              </a:rPr>
                              <m:t>𝑨</m:t>
                            </m:r>
                          </m:e>
                        </m:d>
                      </m:oMath>
                    </m:oMathPara>
                  </a14:m>
                  <a:endParaRPr lang="en-CA" sz="2400" b="1" dirty="0" smtClean="0">
                    <a:solidFill>
                      <a:srgbClr val="008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2344756" y="4836589"/>
                  <a:ext cx="1875035" cy="461665"/>
                </a:xfrm>
                <a:prstGeom prst="rect">
                  <a:avLst/>
                </a:prstGeom>
                <a:blipFill rotWithShape="1">
                  <a:blip r:embed="rId5"/>
                  <a:stretch>
                    <a:fillRect l="-977" b="-1316"/>
                  </a:stretch>
                </a:blipFill>
              </p:spPr>
              <p:txBody>
                <a:bodyPr/>
                <a:lstStyle/>
                <a:p>
                  <a:r>
                    <a:rPr lang="en-CA">
                      <a:noFill/>
                    </a:rPr>
                    <a:t> </a:t>
                  </a:r>
                </a:p>
              </p:txBody>
            </p:sp>
          </mc:Fallback>
        </mc:AlternateContent>
        <p:grpSp>
          <p:nvGrpSpPr>
            <p:cNvPr id="44" name="Group 43"/>
            <p:cNvGrpSpPr/>
            <p:nvPr/>
          </p:nvGrpSpPr>
          <p:grpSpPr>
            <a:xfrm>
              <a:off x="3653227" y="2829305"/>
              <a:ext cx="1133128" cy="905654"/>
              <a:chOff x="3707511" y="3059307"/>
              <a:chExt cx="1133128" cy="905654"/>
            </a:xfrm>
          </p:grpSpPr>
          <p:sp>
            <p:nvSpPr>
              <p:cNvPr id="2" name="Document"/>
              <p:cNvSpPr>
                <a:spLocks noChangeAspect="1" noEditPoints="1" noChangeArrowheads="1"/>
              </p:cNvSpPr>
              <p:nvPr/>
            </p:nvSpPr>
            <p:spPr bwMode="auto">
              <a:xfrm>
                <a:off x="3974671" y="3059307"/>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0" name="TextBox 19"/>
                  <p:cNvSpPr txBox="1"/>
                  <p:nvPr/>
                </p:nvSpPr>
                <p:spPr>
                  <a:xfrm>
                    <a:off x="3707511" y="3275096"/>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i="1">
                                  <a:latin typeface="Cambria Math"/>
                                </a:rPr>
                              </m:ctrlPr>
                            </m:sSubPr>
                            <m:e>
                              <m:r>
                                <a:rPr lang="en-CA" sz="2400" i="1">
                                  <a:latin typeface="Cambria Math"/>
                                </a:rPr>
                                <m:t>𝑑</m:t>
                              </m:r>
                            </m:e>
                            <m:sub>
                              <m:r>
                                <a:rPr lang="en-CA" sz="2400" i="1">
                                  <a:latin typeface="Cambria Math"/>
                                </a:rPr>
                                <m:t>𝑖</m:t>
                              </m:r>
                            </m:sub>
                          </m:sSub>
                        </m:oMath>
                      </m:oMathPara>
                    </a14:m>
                    <a:endParaRPr lang="en-CA"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707511" y="3275096"/>
                    <a:ext cx="1133128" cy="461665"/>
                  </a:xfrm>
                  <a:prstGeom prst="rect">
                    <a:avLst/>
                  </a:prstGeom>
                  <a:blipFill rotWithShape="1">
                    <a:blip r:embed="rId6"/>
                    <a:stretch>
                      <a:fillRect b="-2667"/>
                    </a:stretch>
                  </a:blipFill>
                </p:spPr>
                <p:txBody>
                  <a:bodyPr/>
                  <a:lstStyle/>
                  <a:p>
                    <a:r>
                      <a:rPr lang="en-CA">
                        <a:noFill/>
                      </a:rPr>
                      <a:t> </a:t>
                    </a:r>
                  </a:p>
                </p:txBody>
              </p:sp>
            </mc:Fallback>
          </mc:AlternateContent>
        </p:grpSp>
        <mc:AlternateContent xmlns:mc="http://schemas.openxmlformats.org/markup-compatibility/2006" xmlns:a14="http://schemas.microsoft.com/office/drawing/2010/main">
          <mc:Choice Requires="a14">
            <p:sp>
              <p:nvSpPr>
                <p:cNvPr id="47" name="TextBox 46"/>
                <p:cNvSpPr txBox="1"/>
                <p:nvPr/>
              </p:nvSpPr>
              <p:spPr>
                <a:xfrm>
                  <a:off x="890570" y="1135138"/>
                  <a:ext cx="7632697" cy="1200329"/>
                </a:xfrm>
                <a:prstGeom prst="rect">
                  <a:avLst/>
                </a:prstGeom>
                <a:solidFill>
                  <a:schemeClr val="bg1">
                    <a:lumMod val="85000"/>
                  </a:schemeClr>
                </a:solidFill>
              </p:spPr>
              <p:txBody>
                <a:bodyPr wrap="square" rtlCol="0">
                  <a:spAutoFit/>
                </a:bodyPr>
                <a:lstStyle/>
                <a:p>
                  <a:pPr algn="r"/>
                  <a:r>
                    <a:rPr lang="en-CA" sz="2400" b="1" dirty="0" smtClean="0"/>
                    <a:t>Dissimilarity ratio of </a:t>
                  </a:r>
                  <a14:m>
                    <m:oMath xmlns:m="http://schemas.openxmlformats.org/officeDocument/2006/math">
                      <m:sSub>
                        <m:sSubPr>
                          <m:ctrlPr>
                            <a:rPr lang="en-CA" sz="2400" b="1" i="1">
                              <a:latin typeface="Cambria Math"/>
                            </a:rPr>
                          </m:ctrlPr>
                        </m:sSubPr>
                        <m:e>
                          <m:r>
                            <a:rPr lang="en-CA" sz="2400" b="1" i="1">
                              <a:latin typeface="Cambria Math"/>
                            </a:rPr>
                            <m:t>𝒅</m:t>
                          </m:r>
                        </m:e>
                        <m:sub>
                          <m:r>
                            <a:rPr lang="en-CA" sz="2400" b="1" i="1">
                              <a:latin typeface="Cambria Math"/>
                            </a:rPr>
                            <m:t>𝒊</m:t>
                          </m:r>
                        </m:sub>
                      </m:sSub>
                    </m:oMath>
                  </a14:m>
                  <a:r>
                    <a:rPr lang="en-CA" sz="2400" b="1" dirty="0" smtClean="0"/>
                    <a:t> :</a:t>
                  </a:r>
                </a:p>
                <a:p>
                  <a:pPr algn="r"/>
                  <a:r>
                    <a:rPr lang="en-CA" sz="2400" dirty="0" smtClean="0"/>
                    <a:t>How much more/less dissimilar is the “unknown” document than the most dissimilar document by the same author.</a:t>
                  </a:r>
                </a:p>
              </p:txBody>
            </p:sp>
          </mc:Choice>
          <mc:Fallback xmlns="">
            <p:sp>
              <p:nvSpPr>
                <p:cNvPr id="47" name="TextBox 46"/>
                <p:cNvSpPr txBox="1">
                  <a:spLocks noRot="1" noChangeAspect="1" noMove="1" noResize="1" noEditPoints="1" noAdjustHandles="1" noChangeArrowheads="1" noChangeShapeType="1" noTextEdit="1"/>
                </p:cNvSpPr>
                <p:nvPr/>
              </p:nvSpPr>
              <p:spPr>
                <a:xfrm>
                  <a:off x="890570" y="1135138"/>
                  <a:ext cx="7632697" cy="1200329"/>
                </a:xfrm>
                <a:prstGeom prst="rect">
                  <a:avLst/>
                </a:prstGeom>
                <a:blipFill rotWithShape="1">
                  <a:blip r:embed="rId8"/>
                  <a:stretch>
                    <a:fillRect l="-799" t="-4061" r="-2236" b="-10660"/>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71194" y="5535659"/>
                  <a:ext cx="3223062" cy="830997"/>
                </a:xfrm>
                <a:prstGeom prst="rect">
                  <a:avLst/>
                </a:prstGeom>
                <a:noFill/>
              </p:spPr>
              <p:txBody>
                <a:bodyPr wrap="none" rtlCol="0">
                  <a:spAutoFit/>
                </a:bodyPr>
                <a:lstStyle/>
                <a:p>
                  <a:pPr algn="r"/>
                  <a:r>
                    <a:rPr lang="en-CA" sz="2400" dirty="0" smtClean="0">
                      <a:solidFill>
                        <a:srgbClr val="008000"/>
                      </a:solidFill>
                    </a:rPr>
                    <a:t>this author’s document </a:t>
                  </a:r>
                </a:p>
                <a:p>
                  <a:pPr algn="r"/>
                  <a:r>
                    <a:rPr lang="en-CA" sz="2400" dirty="0" smtClean="0">
                      <a:solidFill>
                        <a:srgbClr val="008000"/>
                      </a:solidFill>
                    </a:rPr>
                    <a:t>most dissimilar to </a:t>
                  </a:r>
                  <a14:m>
                    <m:oMath xmlns:m="http://schemas.openxmlformats.org/officeDocument/2006/math">
                      <m:sSub>
                        <m:sSubPr>
                          <m:ctrlPr>
                            <a:rPr lang="en-CA" sz="2400" i="1">
                              <a:solidFill>
                                <a:srgbClr val="008000"/>
                              </a:solidFill>
                              <a:latin typeface="Cambria Math"/>
                            </a:rPr>
                          </m:ctrlPr>
                        </m:sSubPr>
                        <m:e>
                          <m:r>
                            <a:rPr lang="en-CA" sz="2400" b="0" i="1">
                              <a:solidFill>
                                <a:srgbClr val="008000"/>
                              </a:solidFill>
                              <a:latin typeface="Cambria Math"/>
                            </a:rPr>
                            <m:t>𝑑</m:t>
                          </m:r>
                        </m:e>
                        <m:sub>
                          <m:r>
                            <a:rPr lang="en-CA" sz="2400" b="0" i="1">
                              <a:solidFill>
                                <a:srgbClr val="008000"/>
                              </a:solidFill>
                              <a:latin typeface="Cambria Math"/>
                            </a:rPr>
                            <m:t>𝑖</m:t>
                          </m:r>
                        </m:sub>
                      </m:sSub>
                    </m:oMath>
                  </a14:m>
                  <a:r>
                    <a:rPr lang="en-CA" sz="2400" dirty="0" smtClean="0">
                      <a:solidFill>
                        <a:srgbClr val="008000"/>
                      </a:solidFill>
                    </a:rPr>
                    <a:t> </a:t>
                  </a:r>
                  <a:endParaRPr lang="en-CA" sz="2400" dirty="0">
                    <a:solidFill>
                      <a:srgbClr val="008000"/>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671194" y="5535659"/>
                  <a:ext cx="3223062" cy="830997"/>
                </a:xfrm>
                <a:prstGeom prst="rect">
                  <a:avLst/>
                </a:prstGeom>
                <a:blipFill rotWithShape="1">
                  <a:blip r:embed="rId9"/>
                  <a:stretch>
                    <a:fillRect t="-5882" r="-3025" b="-16176"/>
                  </a:stretch>
                </a:blipFill>
              </p:spPr>
              <p:txBody>
                <a:bodyPr/>
                <a:lstStyle/>
                <a:p>
                  <a:r>
                    <a:rPr lang="en-CA">
                      <a:noFill/>
                    </a:rPr>
                    <a:t> </a:t>
                  </a:r>
                </a:p>
              </p:txBody>
            </p:sp>
          </mc:Fallback>
        </mc:AlternateContent>
        <p:sp>
          <p:nvSpPr>
            <p:cNvPr id="29"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alpha val="32000"/>
              </a:srgbClr>
            </a:solidFill>
            <a:ln w="9525">
              <a:solidFill>
                <a:srgbClr val="000000">
                  <a:alpha val="41000"/>
                </a:srgbClr>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3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alpha val="46000"/>
              </a:srgbClr>
            </a:solidFill>
            <a:ln w="9525">
              <a:solidFill>
                <a:srgbClr val="000000">
                  <a:alpha val="44000"/>
                </a:srgbClr>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grpSp>
    </p:spTree>
    <p:extLst>
      <p:ext uri="{BB962C8B-B14F-4D97-AF65-F5344CB8AC3E}">
        <p14:creationId xmlns:p14="http://schemas.microsoft.com/office/powerpoint/2010/main" val="79568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8259" y="292572"/>
            <a:ext cx="9144000" cy="523220"/>
          </a:xfrm>
          <a:prstGeom prst="rect">
            <a:avLst/>
          </a:prstGeom>
          <a:noFill/>
        </p:spPr>
        <p:txBody>
          <a:bodyPr wrap="square" rtlCol="0">
            <a:spAutoFit/>
          </a:bodyPr>
          <a:lstStyle/>
          <a:p>
            <a:r>
              <a:rPr lang="en-CA" sz="2800" b="1" dirty="0" smtClean="0"/>
              <a:t>Example </a:t>
            </a:r>
          </a:p>
        </p:txBody>
      </p:sp>
      <p:sp>
        <p:nvSpPr>
          <p:cNvPr id="3" name="TextBox 2"/>
          <p:cNvSpPr txBox="1"/>
          <p:nvPr/>
        </p:nvSpPr>
        <p:spPr>
          <a:xfrm>
            <a:off x="264474" y="1148834"/>
            <a:ext cx="8610600" cy="1261884"/>
          </a:xfrm>
          <a:prstGeom prst="rect">
            <a:avLst/>
          </a:prstGeom>
          <a:noFill/>
        </p:spPr>
        <p:txBody>
          <a:bodyPr wrap="square" rtlCol="0">
            <a:spAutoFit/>
          </a:bodyPr>
          <a:lstStyle/>
          <a:p>
            <a:pPr algn="ctr"/>
            <a:r>
              <a:rPr lang="en-CA" sz="2800" b="1" dirty="0"/>
              <a:t>"The Cuckoo's </a:t>
            </a:r>
            <a:r>
              <a:rPr lang="en-CA" sz="2800" b="1" dirty="0" smtClean="0"/>
              <a:t>Calling“</a:t>
            </a:r>
          </a:p>
          <a:p>
            <a:pPr algn="ctr"/>
            <a:r>
              <a:rPr lang="en-CA" sz="2400" dirty="0" smtClean="0"/>
              <a:t>2013 detective novel by Robert Galbraith</a:t>
            </a:r>
          </a:p>
          <a:p>
            <a:pPr algn="ctr"/>
            <a:endParaRPr lang="en-CA" sz="2400" dirty="0"/>
          </a:p>
        </p:txBody>
      </p:sp>
    </p:spTree>
    <p:extLst>
      <p:ext uri="{BB962C8B-B14F-4D97-AF65-F5344CB8AC3E}">
        <p14:creationId xmlns:p14="http://schemas.microsoft.com/office/powerpoint/2010/main" val="4050277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3"/>
                <a:stretch>
                  <a:fillRect l="-3846"/>
                </a:stretch>
              </a:blipFill>
            </p:spPr>
            <p:txBody>
              <a:bodyPr/>
              <a:lstStyle/>
              <a:p>
                <a:r>
                  <a:rPr lang="en-CA">
                    <a:noFill/>
                  </a:rPr>
                  <a:t> </a:t>
                </a:r>
              </a:p>
            </p:txBody>
          </p:sp>
        </mc:Fallback>
      </mc:AlternateContent>
      <p:sp>
        <p:nvSpPr>
          <p:cNvPr id="14" name="TextBox 13"/>
          <p:cNvSpPr txBox="1"/>
          <p:nvPr/>
        </p:nvSpPr>
        <p:spPr>
          <a:xfrm>
            <a:off x="0" y="39408"/>
            <a:ext cx="9144000" cy="954107"/>
          </a:xfrm>
          <a:prstGeom prst="rect">
            <a:avLst/>
          </a:prstGeom>
          <a:noFill/>
        </p:spPr>
        <p:txBody>
          <a:bodyPr wrap="square" rtlCol="0">
            <a:spAutoFit/>
          </a:bodyPr>
          <a:lstStyle/>
          <a:p>
            <a:r>
              <a:rPr lang="en-CA" sz="2800" b="1" dirty="0"/>
              <a:t>Proximity-based </a:t>
            </a:r>
            <a:r>
              <a:rPr lang="en-CA" sz="2800" b="1" dirty="0" smtClean="0"/>
              <a:t>one-class classification: </a:t>
            </a:r>
          </a:p>
          <a:p>
            <a:r>
              <a:rPr lang="en-CA" sz="2800" b="1" dirty="0" smtClean="0"/>
              <a:t>proximity between a sample and the positive class instances</a:t>
            </a:r>
            <a:endParaRPr lang="en-CA" sz="2800" b="1" dirty="0"/>
          </a:p>
        </p:txBody>
      </p:sp>
      <p:grpSp>
        <p:nvGrpSpPr>
          <p:cNvPr id="6" name="Group 5"/>
          <p:cNvGrpSpPr/>
          <p:nvPr/>
        </p:nvGrpSpPr>
        <p:grpSpPr>
          <a:xfrm>
            <a:off x="175320" y="1429266"/>
            <a:ext cx="8919789" cy="5312102"/>
            <a:chOff x="175320" y="1429266"/>
            <a:chExt cx="8919789" cy="5312102"/>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5" name="Group 4"/>
            <p:cNvGrpSpPr/>
            <p:nvPr/>
          </p:nvGrpSpPr>
          <p:grpSpPr>
            <a:xfrm>
              <a:off x="1175568" y="1429266"/>
              <a:ext cx="7919541" cy="4937390"/>
              <a:chOff x="1175568" y="1429266"/>
              <a:chExt cx="7919541" cy="4937390"/>
            </a:xfrm>
          </p:grpSpPr>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 name="Document"/>
              <p:cNvSpPr>
                <a:spLocks noChangeAspect="1" noEditPoints="1" noChangeArrowheads="1"/>
              </p:cNvSpPr>
              <p:nvPr/>
            </p:nvSpPr>
            <p:spPr bwMode="auto">
              <a:xfrm>
                <a:off x="3920387" y="2829305"/>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11" name="TextBox 10"/>
                  <p:cNvSpPr txBox="1"/>
                  <p:nvPr/>
                </p:nvSpPr>
                <p:spPr>
                  <a:xfrm>
                    <a:off x="5772340" y="2260264"/>
                    <a:ext cx="3086100" cy="1569660"/>
                  </a:xfrm>
                  <a:prstGeom prst="rect">
                    <a:avLst/>
                  </a:prstGeom>
                  <a:solidFill>
                    <a:schemeClr val="bg1">
                      <a:lumMod val="85000"/>
                    </a:schemeClr>
                  </a:solidFill>
                </p:spPr>
                <p:txBody>
                  <a:bodyPr wrap="square" rtlCol="0">
                    <a:spAutoFit/>
                  </a:bodyPr>
                  <a:lstStyle/>
                  <a:p>
                    <a:pPr algn="r"/>
                    <a14:m>
                      <m:oMath xmlns:m="http://schemas.openxmlformats.org/officeDocument/2006/math">
                        <m:r>
                          <a:rPr lang="en-CA" sz="2400" b="1" i="1" smtClean="0">
                            <a:latin typeface="Cambria Math"/>
                          </a:rPr>
                          <m:t>𝑴</m:t>
                        </m:r>
                        <m:d>
                          <m:dPr>
                            <m:ctrlPr>
                              <a:rPr lang="en-CA" sz="2400" b="1" i="1" smtClean="0">
                                <a:latin typeface="Cambria Math"/>
                              </a:rPr>
                            </m:ctrlPr>
                          </m:dPr>
                          <m:e>
                            <m:r>
                              <a:rPr lang="en-CA" sz="2400" b="1" i="1" smtClean="0">
                                <a:latin typeface="Cambria Math"/>
                              </a:rPr>
                              <m:t>𝒖</m:t>
                            </m:r>
                            <m:r>
                              <a:rPr lang="en-CA" sz="2400" b="1" i="1" smtClean="0">
                                <a:latin typeface="Cambria Math"/>
                              </a:rPr>
                              <m:t>,</m:t>
                            </m:r>
                            <m:r>
                              <a:rPr lang="en-CA" sz="2400" b="1" i="1" smtClean="0">
                                <a:latin typeface="Cambria Math"/>
                              </a:rPr>
                              <m:t>𝑨</m:t>
                            </m:r>
                          </m:e>
                        </m:d>
                        <m:r>
                          <a:rPr lang="en-CA" sz="2400" b="1" i="1" smtClean="0">
                            <a:latin typeface="Cambria Math"/>
                          </a:rPr>
                          <m:t> </m:t>
                        </m:r>
                      </m:oMath>
                    </a14:m>
                    <a:r>
                      <a:rPr lang="en-CA" sz="2400" dirty="0" smtClean="0"/>
                      <a:t> - average of </a:t>
                    </a:r>
                  </a:p>
                  <a:p>
                    <a:pPr algn="r"/>
                    <a:r>
                      <a:rPr lang="en-CA" sz="2400" dirty="0"/>
                      <a:t>d</a:t>
                    </a:r>
                    <a:r>
                      <a:rPr lang="en-CA" sz="2400" b="0" dirty="0" smtClean="0"/>
                      <a:t>issimilarity ratios</a:t>
                    </a:r>
                    <a:endParaRPr lang="en-CA" sz="2400" b="0" dirty="0"/>
                  </a:p>
                  <a:p>
                    <a:pPr algn="r"/>
                    <a14:m>
                      <m:oMath xmlns:m="http://schemas.openxmlformats.org/officeDocument/2006/math">
                        <m:r>
                          <a:rPr lang="en-CA" sz="2400" b="0" i="1">
                            <a:latin typeface="Cambria Math"/>
                          </a:rPr>
                          <m:t>𝑟</m:t>
                        </m:r>
                        <m:d>
                          <m:dPr>
                            <m:ctrlPr>
                              <a:rPr lang="en-CA" sz="2400" i="1">
                                <a:latin typeface="Cambria Math"/>
                              </a:rPr>
                            </m:ctrlPr>
                          </m:dPr>
                          <m:e>
                            <m:sSub>
                              <m:sSubPr>
                                <m:ctrlPr>
                                  <a:rPr lang="en-CA" sz="2400" i="1">
                                    <a:latin typeface="Cambria Math"/>
                                  </a:rPr>
                                </m:ctrlPr>
                              </m:sSubPr>
                              <m:e>
                                <m:r>
                                  <a:rPr lang="en-CA" sz="2400" b="0" i="1">
                                    <a:latin typeface="Cambria Math"/>
                                  </a:rPr>
                                  <m:t>𝑑</m:t>
                                </m:r>
                              </m:e>
                              <m:sub>
                                <m:r>
                                  <a:rPr lang="en-CA" sz="2400" b="0" i="1">
                                    <a:latin typeface="Cambria Math"/>
                                  </a:rPr>
                                  <m:t>𝑖</m:t>
                                </m:r>
                              </m:sub>
                            </m:sSub>
                            <m:r>
                              <a:rPr lang="en-CA" sz="2400" b="0" i="1">
                                <a:latin typeface="Cambria Math"/>
                              </a:rPr>
                              <m:t>, </m:t>
                            </m:r>
                            <m:r>
                              <a:rPr lang="en-CA" sz="2400" b="0" i="1">
                                <a:latin typeface="Cambria Math"/>
                              </a:rPr>
                              <m:t>𝑢</m:t>
                            </m:r>
                            <m:r>
                              <a:rPr lang="en-CA" sz="2400" b="0" i="1">
                                <a:latin typeface="Cambria Math"/>
                              </a:rPr>
                              <m:t>, </m:t>
                            </m:r>
                            <m:r>
                              <a:rPr lang="en-CA" sz="2400" b="0" i="1">
                                <a:latin typeface="Cambria Math"/>
                              </a:rPr>
                              <m:t>𝐴</m:t>
                            </m:r>
                          </m:e>
                        </m:d>
                      </m:oMath>
                    </a14:m>
                    <a:r>
                      <a:rPr lang="en-CA" sz="2400" dirty="0" smtClean="0"/>
                      <a:t> over all  “known” documents </a:t>
                    </a:r>
                    <a14:m>
                      <m:oMath xmlns:m="http://schemas.openxmlformats.org/officeDocument/2006/math">
                        <m:sSub>
                          <m:sSubPr>
                            <m:ctrlPr>
                              <a:rPr lang="en-CA" sz="2400" i="1">
                                <a:latin typeface="Cambria Math"/>
                              </a:rPr>
                            </m:ctrlPr>
                          </m:sSubPr>
                          <m:e>
                            <m:r>
                              <a:rPr lang="en-CA" sz="2400" i="1">
                                <a:latin typeface="Cambria Math"/>
                              </a:rPr>
                              <m:t>𝑑</m:t>
                            </m:r>
                          </m:e>
                          <m:sub>
                            <m:r>
                              <a:rPr lang="en-CA" sz="2400" i="1">
                                <a:latin typeface="Cambria Math"/>
                              </a:rPr>
                              <m:t>𝑖</m:t>
                            </m:r>
                          </m:sub>
                        </m:sSub>
                      </m:oMath>
                    </a14:m>
                    <a:r>
                      <a:rPr lang="en-CA" sz="2400" dirty="0" smtClean="0"/>
                      <a:t> </a:t>
                    </a:r>
                    <a:endParaRPr lang="en-CA"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5772340" y="2260264"/>
                    <a:ext cx="3086100" cy="1569660"/>
                  </a:xfrm>
                  <a:prstGeom prst="rect">
                    <a:avLst/>
                  </a:prstGeom>
                  <a:blipFill rotWithShape="1">
                    <a:blip r:embed="rId4"/>
                    <a:stretch>
                      <a:fillRect l="-1976" t="-3113" r="-7510" b="-8171"/>
                    </a:stretch>
                  </a:blipFill>
                </p:spPr>
                <p:txBody>
                  <a:bodyPr/>
                  <a:lstStyle/>
                  <a:p>
                    <a:r>
                      <a:rPr lang="en-CA">
                        <a:noFill/>
                      </a:rPr>
                      <a:t> </a:t>
                    </a:r>
                  </a:p>
                </p:txBody>
              </p:sp>
            </mc:Fallback>
          </mc:AlternateContent>
          <p:sp>
            <p:nvSpPr>
              <p:cNvPr id="12" name="TextBox 11"/>
              <p:cNvSpPr txBox="1"/>
              <p:nvPr/>
            </p:nvSpPr>
            <p:spPr>
              <a:xfrm>
                <a:off x="1175568" y="1429266"/>
                <a:ext cx="7682872" cy="830997"/>
              </a:xfrm>
              <a:prstGeom prst="rect">
                <a:avLst/>
              </a:prstGeom>
              <a:solidFill>
                <a:schemeClr val="bg1">
                  <a:lumMod val="85000"/>
                </a:schemeClr>
              </a:solidFill>
            </p:spPr>
            <p:txBody>
              <a:bodyPr wrap="none" rtlCol="0">
                <a:spAutoFit/>
              </a:bodyPr>
              <a:lstStyle/>
              <a:p>
                <a:pPr algn="r"/>
                <a:r>
                  <a:rPr lang="en-CA" sz="2400" dirty="0"/>
                  <a:t>Measure of proximity between the </a:t>
                </a:r>
                <a:r>
                  <a:rPr lang="en-CA" sz="2400" dirty="0" smtClean="0"/>
                  <a:t>“unknown” </a:t>
                </a:r>
                <a:r>
                  <a:rPr lang="en-CA" sz="2400" dirty="0"/>
                  <a:t>document </a:t>
                </a:r>
                <a:endParaRPr lang="en-CA" sz="2400" dirty="0" smtClean="0"/>
              </a:p>
              <a:p>
                <a:pPr algn="r"/>
                <a:r>
                  <a:rPr lang="en-CA" sz="2400" dirty="0" smtClean="0"/>
                  <a:t>and </a:t>
                </a:r>
                <a:r>
                  <a:rPr lang="en-CA" sz="2400" dirty="0"/>
                  <a:t>the set </a:t>
                </a:r>
                <a:r>
                  <a:rPr lang="en-CA" sz="2400" i="1" dirty="0"/>
                  <a:t>A </a:t>
                </a:r>
                <a:r>
                  <a:rPr lang="en-CA" sz="2400" dirty="0"/>
                  <a:t>of documents by a given author</a:t>
                </a:r>
                <a:r>
                  <a:rPr lang="en-CA" sz="2400" dirty="0" smtClean="0"/>
                  <a:t>:</a:t>
                </a:r>
                <a:endParaRPr lang="en-CA" sz="2400" dirty="0"/>
              </a:p>
            </p:txBody>
          </p:sp>
          <p:cxnSp>
            <p:nvCxnSpPr>
              <p:cNvPr id="13" name="Straight Connector 12"/>
              <p:cNvCxnSpPr/>
              <p:nvPr/>
            </p:nvCxnSpPr>
            <p:spPr>
              <a:xfrm>
                <a:off x="5801892" y="4595938"/>
                <a:ext cx="927262" cy="0"/>
              </a:xfrm>
              <a:prstGeom prst="line">
                <a:avLst/>
              </a:prstGeom>
              <a:ln w="76200">
                <a:solidFill>
                  <a:srgbClr val="96969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p:cNvSpPr txBox="1"/>
                  <p:nvPr/>
                </p:nvSpPr>
                <p:spPr>
                  <a:xfrm>
                    <a:off x="5722816" y="4077242"/>
                    <a:ext cx="130574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sz="2400" b="1" i="1">
                              <a:latin typeface="Cambria Math"/>
                            </a:rPr>
                            <m:t>𝑴</m:t>
                          </m:r>
                          <m:d>
                            <m:dPr>
                              <m:ctrlPr>
                                <a:rPr lang="en-CA" sz="2400" b="1" i="1">
                                  <a:latin typeface="Cambria Math"/>
                                </a:rPr>
                              </m:ctrlPr>
                            </m:dPr>
                            <m:e>
                              <m:r>
                                <a:rPr lang="en-CA" sz="2400" b="1" i="1">
                                  <a:latin typeface="Cambria Math"/>
                                </a:rPr>
                                <m:t>𝒖</m:t>
                              </m:r>
                              <m:r>
                                <a:rPr lang="en-CA" sz="2400" b="1" i="1">
                                  <a:latin typeface="Cambria Math"/>
                                </a:rPr>
                                <m:t>,</m:t>
                              </m:r>
                              <m:r>
                                <a:rPr lang="en-CA" sz="2400" b="1" i="1">
                                  <a:latin typeface="Cambria Math"/>
                                </a:rPr>
                                <m:t>𝑨</m:t>
                              </m:r>
                            </m:e>
                          </m:d>
                        </m:oMath>
                      </m:oMathPara>
                    </a14:m>
                    <a:endParaRPr lang="en-CA"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5722816" y="4077242"/>
                    <a:ext cx="1305742" cy="461665"/>
                  </a:xfrm>
                  <a:prstGeom prst="rect">
                    <a:avLst/>
                  </a:prstGeom>
                  <a:blipFill rotWithShape="1">
                    <a:blip r:embed="rId5"/>
                    <a:stretch>
                      <a:fillRect/>
                    </a:stretch>
                  </a:blipFill>
                </p:spPr>
                <p:txBody>
                  <a:bodyPr/>
                  <a:lstStyle/>
                  <a:p>
                    <a:r>
                      <a:rPr lang="en-CA">
                        <a:noFill/>
                      </a:rPr>
                      <a:t> </a:t>
                    </a:r>
                  </a:p>
                </p:txBody>
              </p:sp>
            </mc:Fallback>
          </mc:AlternateContent>
          <p:sp>
            <p:nvSpPr>
              <p:cNvPr id="17" name="TextBox 16"/>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16"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grpSp>
      </p:grpSp>
    </p:spTree>
    <p:extLst>
      <p:ext uri="{BB962C8B-B14F-4D97-AF65-F5344CB8AC3E}">
        <p14:creationId xmlns:p14="http://schemas.microsoft.com/office/powerpoint/2010/main" val="2107996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 name="Document"/>
          <p:cNvSpPr>
            <a:spLocks noChangeAspect="1" noEditPoints="1" noChangeArrowheads="1"/>
          </p:cNvSpPr>
          <p:nvPr/>
        </p:nvSpPr>
        <p:spPr bwMode="auto">
          <a:xfrm>
            <a:off x="3920387" y="2829305"/>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3"/>
                <a:stretch>
                  <a:fillRect l="-3846"/>
                </a:stretch>
              </a:blipFill>
            </p:spPr>
            <p:txBody>
              <a:bodyPr/>
              <a:lstStyle/>
              <a:p>
                <a:r>
                  <a:rPr lang="en-CA">
                    <a:noFill/>
                  </a:rPr>
                  <a:t> </a:t>
                </a:r>
              </a:p>
            </p:txBody>
          </p:sp>
        </mc:Fallback>
      </mc:AlternateContent>
      <p:sp>
        <p:nvSpPr>
          <p:cNvPr id="12" name="TextBox 11"/>
          <p:cNvSpPr txBox="1"/>
          <p:nvPr/>
        </p:nvSpPr>
        <p:spPr>
          <a:xfrm>
            <a:off x="1402168" y="1429267"/>
            <a:ext cx="1169582" cy="628133"/>
          </a:xfrm>
          <a:prstGeom prst="rect">
            <a:avLst/>
          </a:prstGeom>
          <a:noFill/>
        </p:spPr>
        <p:txBody>
          <a:bodyPr wrap="square" rtlCol="0">
            <a:spAutoFit/>
          </a:bodyPr>
          <a:lstStyle/>
          <a:p>
            <a:endParaRPr lang="en-CA" sz="2400" dirty="0">
              <a:latin typeface="Cambria Math"/>
            </a:endParaRPr>
          </a:p>
        </p:txBody>
      </p:sp>
      <mc:AlternateContent xmlns:mc="http://schemas.openxmlformats.org/markup-compatibility/2006" xmlns:a14="http://schemas.microsoft.com/office/drawing/2010/main">
        <mc:Choice Requires="a14">
          <p:sp>
            <p:nvSpPr>
              <p:cNvPr id="4" name="TextBox 3"/>
              <p:cNvSpPr txBox="1"/>
              <p:nvPr/>
            </p:nvSpPr>
            <p:spPr>
              <a:xfrm>
                <a:off x="311884" y="1143168"/>
                <a:ext cx="6117509" cy="830997"/>
              </a:xfrm>
              <a:prstGeom prst="rect">
                <a:avLst/>
              </a:prstGeom>
              <a:noFill/>
            </p:spPr>
            <p:txBody>
              <a:bodyPr wrap="none" rtlCol="0">
                <a:spAutoFit/>
              </a:bodyPr>
              <a:lstStyle/>
              <a:p>
                <a:r>
                  <a:rPr lang="en-CA" sz="2400" dirty="0" err="1" smtClean="0"/>
                  <a:t>Iff</a:t>
                </a:r>
                <a:r>
                  <a:rPr lang="en-CA" sz="2400" dirty="0" smtClean="0"/>
                  <a:t> </a:t>
                </a:r>
                <a14:m>
                  <m:oMath xmlns:m="http://schemas.openxmlformats.org/officeDocument/2006/math">
                    <m:r>
                      <a:rPr lang="en-CA" sz="2400" b="1" i="1">
                        <a:latin typeface="Cambria Math"/>
                      </a:rPr>
                      <m:t>𝑴</m:t>
                    </m:r>
                    <m:d>
                      <m:dPr>
                        <m:ctrlPr>
                          <a:rPr lang="en-CA" sz="2400" b="1" i="1">
                            <a:latin typeface="Cambria Math"/>
                          </a:rPr>
                        </m:ctrlPr>
                      </m:dPr>
                      <m:e>
                        <m:r>
                          <a:rPr lang="en-CA" sz="2400" b="1" i="1">
                            <a:latin typeface="Cambria Math"/>
                          </a:rPr>
                          <m:t>𝒖</m:t>
                        </m:r>
                        <m:r>
                          <a:rPr lang="en-CA" sz="2400" b="1" i="1">
                            <a:latin typeface="Cambria Math"/>
                          </a:rPr>
                          <m:t>,</m:t>
                        </m:r>
                        <m:r>
                          <a:rPr lang="en-CA" sz="2400" b="1" i="1">
                            <a:latin typeface="Cambria Math"/>
                          </a:rPr>
                          <m:t>𝑨</m:t>
                        </m:r>
                      </m:e>
                    </m:d>
                    <m:r>
                      <a:rPr lang="en-CA" sz="2400" b="1" i="1">
                        <a:latin typeface="Cambria Math"/>
                      </a:rPr>
                      <m:t> </m:t>
                    </m:r>
                  </m:oMath>
                </a14:m>
                <a:r>
                  <a:rPr lang="en-CA" sz="2400" dirty="0"/>
                  <a:t>less than or equal to a</a:t>
                </a:r>
                <a:r>
                  <a:rPr lang="en-CA" sz="2400" dirty="0" smtClean="0"/>
                  <a:t> threshold </a:t>
                </a:r>
                <a14:m>
                  <m:oMath xmlns:m="http://schemas.openxmlformats.org/officeDocument/2006/math">
                    <m:r>
                      <m:rPr>
                        <m:sty m:val="p"/>
                      </m:rPr>
                      <a:rPr lang="el-GR" sz="2400" i="1" smtClean="0">
                        <a:latin typeface="Cambria Math"/>
                        <a:ea typeface="Cambria Math"/>
                      </a:rPr>
                      <m:t>θ</m:t>
                    </m:r>
                  </m:oMath>
                </a14:m>
                <a:r>
                  <a:rPr lang="en-CA" sz="2400" dirty="0" smtClean="0"/>
                  <a:t> : </a:t>
                </a:r>
                <a:endParaRPr lang="en-CA" sz="2400" dirty="0"/>
              </a:p>
              <a:p>
                <a:r>
                  <a:rPr lang="en-CA" sz="2400" dirty="0"/>
                  <a:t>classify </a:t>
                </a:r>
                <a:r>
                  <a:rPr lang="en-CA" sz="2400" i="1" dirty="0" smtClean="0"/>
                  <a:t>u</a:t>
                </a:r>
                <a:r>
                  <a:rPr lang="en-CA" sz="2400" dirty="0" smtClean="0"/>
                  <a:t> as </a:t>
                </a:r>
                <a:r>
                  <a:rPr lang="en-CA" sz="2400" dirty="0"/>
                  <a:t>belonging to </a:t>
                </a:r>
                <a:r>
                  <a:rPr lang="en-CA" sz="2400" i="1" dirty="0" smtClean="0"/>
                  <a:t>A</a:t>
                </a:r>
                <a:endParaRPr lang="en-CA" sz="2400" i="1" dirty="0"/>
              </a:p>
            </p:txBody>
          </p:sp>
        </mc:Choice>
        <mc:Fallback xmlns="">
          <p:sp>
            <p:nvSpPr>
              <p:cNvPr id="4" name="TextBox 3"/>
              <p:cNvSpPr txBox="1">
                <a:spLocks noRot="1" noChangeAspect="1" noMove="1" noResize="1" noEditPoints="1" noAdjustHandles="1" noChangeArrowheads="1" noChangeShapeType="1" noTextEdit="1"/>
              </p:cNvSpPr>
              <p:nvPr/>
            </p:nvSpPr>
            <p:spPr>
              <a:xfrm>
                <a:off x="311884" y="1143168"/>
                <a:ext cx="6117509" cy="830997"/>
              </a:xfrm>
              <a:prstGeom prst="rect">
                <a:avLst/>
              </a:prstGeom>
              <a:blipFill rotWithShape="1">
                <a:blip r:embed="rId4"/>
                <a:stretch>
                  <a:fillRect l="-1494" t="-5882" r="-598" b="-16176"/>
                </a:stretch>
              </a:blipFill>
            </p:spPr>
            <p:txBody>
              <a:bodyPr/>
              <a:lstStyle/>
              <a:p>
                <a:r>
                  <a:rPr lang="en-CA">
                    <a:noFill/>
                  </a:rPr>
                  <a:t> </a:t>
                </a:r>
              </a:p>
            </p:txBody>
          </p:sp>
        </mc:Fallback>
      </mc:AlternateContent>
      <p:cxnSp>
        <p:nvCxnSpPr>
          <p:cNvPr id="15" name="Straight Connector 14"/>
          <p:cNvCxnSpPr/>
          <p:nvPr/>
        </p:nvCxnSpPr>
        <p:spPr>
          <a:xfrm>
            <a:off x="5801892" y="4595938"/>
            <a:ext cx="927262" cy="0"/>
          </a:xfrm>
          <a:prstGeom prst="line">
            <a:avLst/>
          </a:prstGeom>
          <a:ln w="76200">
            <a:solidFill>
              <a:srgbClr val="96969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5722816" y="4077242"/>
                <a:ext cx="130574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sz="2400" b="1" i="1">
                          <a:latin typeface="Cambria Math"/>
                        </a:rPr>
                        <m:t>𝑴</m:t>
                      </m:r>
                      <m:d>
                        <m:dPr>
                          <m:ctrlPr>
                            <a:rPr lang="en-CA" sz="2400" b="1" i="1">
                              <a:latin typeface="Cambria Math"/>
                            </a:rPr>
                          </m:ctrlPr>
                        </m:dPr>
                        <m:e>
                          <m:r>
                            <a:rPr lang="en-CA" sz="2400" b="1" i="1">
                              <a:latin typeface="Cambria Math"/>
                            </a:rPr>
                            <m:t>𝒖</m:t>
                          </m:r>
                          <m:r>
                            <a:rPr lang="en-CA" sz="2400" b="1" i="1">
                              <a:latin typeface="Cambria Math"/>
                            </a:rPr>
                            <m:t>,</m:t>
                          </m:r>
                          <m:r>
                            <a:rPr lang="en-CA" sz="2400" b="1" i="1">
                              <a:latin typeface="Cambria Math"/>
                            </a:rPr>
                            <m:t>𝑨</m:t>
                          </m:r>
                        </m:e>
                      </m:d>
                    </m:oMath>
                  </m:oMathPara>
                </a14:m>
                <a:endParaRPr lang="en-CA" sz="2400" dirty="0"/>
              </a:p>
            </p:txBody>
          </p:sp>
        </mc:Choice>
        <mc:Fallback xmlns="">
          <p:sp>
            <p:nvSpPr>
              <p:cNvPr id="17" name="TextBox 16"/>
              <p:cNvSpPr txBox="1">
                <a:spLocks noRot="1" noChangeAspect="1" noMove="1" noResize="1" noEditPoints="1" noAdjustHandles="1" noChangeArrowheads="1" noChangeShapeType="1" noTextEdit="1"/>
              </p:cNvSpPr>
              <p:nvPr/>
            </p:nvSpPr>
            <p:spPr>
              <a:xfrm>
                <a:off x="5722816" y="4077242"/>
                <a:ext cx="1305742" cy="461665"/>
              </a:xfrm>
              <a:prstGeom prst="rect">
                <a:avLst/>
              </a:prstGeom>
              <a:blipFill rotWithShape="1">
                <a:blip r:embed="rId6"/>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519429" y="5338607"/>
                <a:ext cx="3018258" cy="830997"/>
              </a:xfrm>
              <a:prstGeom prst="rect">
                <a:avLst/>
              </a:prstGeom>
              <a:noFill/>
            </p:spPr>
            <p:txBody>
              <a:bodyPr wrap="square" rtlCol="0">
                <a:spAutoFit/>
              </a:bodyPr>
              <a:lstStyle/>
              <a:p>
                <a:pPr algn="ctr"/>
                <a:r>
                  <a:rPr lang="en-CA" sz="2400" b="1" dirty="0" smtClean="0"/>
                  <a:t>Was </a:t>
                </a:r>
                <a14:m>
                  <m:oMath xmlns:m="http://schemas.openxmlformats.org/officeDocument/2006/math">
                    <m:r>
                      <a:rPr lang="en-CA" sz="2400" b="1" i="1">
                        <a:latin typeface="Cambria Math"/>
                      </a:rPr>
                      <m:t>𝒖</m:t>
                    </m:r>
                  </m:oMath>
                </a14:m>
                <a:r>
                  <a:rPr lang="en-CA" sz="2400" dirty="0" smtClean="0"/>
                  <a:t> </a:t>
                </a:r>
                <a:r>
                  <a:rPr lang="en-CA" sz="2400" b="1" dirty="0" smtClean="0"/>
                  <a:t>written </a:t>
                </a:r>
              </a:p>
              <a:p>
                <a:pPr algn="ctr"/>
                <a:r>
                  <a:rPr lang="en-CA" sz="2400" b="1" dirty="0" smtClean="0"/>
                  <a:t>by the same author?</a:t>
                </a:r>
                <a:endParaRPr lang="en-CA" sz="2400" b="1" dirty="0"/>
              </a:p>
            </p:txBody>
          </p:sp>
        </mc:Choice>
        <mc:Fallback xmlns="">
          <p:sp>
            <p:nvSpPr>
              <p:cNvPr id="18" name="TextBox 17"/>
              <p:cNvSpPr txBox="1">
                <a:spLocks noRot="1" noChangeAspect="1" noMove="1" noResize="1" noEditPoints="1" noAdjustHandles="1" noChangeArrowheads="1" noChangeShapeType="1" noTextEdit="1"/>
              </p:cNvSpPr>
              <p:nvPr/>
            </p:nvSpPr>
            <p:spPr>
              <a:xfrm>
                <a:off x="5519429" y="5338607"/>
                <a:ext cx="3018258" cy="830997"/>
              </a:xfrm>
              <a:prstGeom prst="rect">
                <a:avLst/>
              </a:prstGeom>
              <a:blipFill rotWithShape="1">
                <a:blip r:embed="rId7"/>
                <a:stretch>
                  <a:fillRect t="-5882" b="-16176"/>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562308" y="6188654"/>
                <a:ext cx="2841355" cy="461665"/>
              </a:xfrm>
              <a:prstGeom prst="rect">
                <a:avLst/>
              </a:prstGeom>
              <a:solidFill>
                <a:srgbClr val="B6DF89"/>
              </a:solidFill>
            </p:spPr>
            <p:txBody>
              <a:bodyPr wrap="none" rtlCol="0">
                <a:spAutoFit/>
              </a:bodyPr>
              <a:lstStyle/>
              <a:p>
                <a:r>
                  <a:rPr lang="en-CA" sz="2400" dirty="0" smtClean="0"/>
                  <a:t>Yes, </a:t>
                </a:r>
                <a:r>
                  <a:rPr lang="en-CA" sz="2400" dirty="0" err="1" smtClean="0"/>
                  <a:t>iff</a:t>
                </a:r>
                <a:r>
                  <a:rPr lang="en-CA" sz="2400" dirty="0" smtClean="0"/>
                  <a:t> </a:t>
                </a:r>
                <a14:m>
                  <m:oMath xmlns:m="http://schemas.openxmlformats.org/officeDocument/2006/math">
                    <m:r>
                      <a:rPr lang="en-CA" sz="2400" b="1" i="1">
                        <a:latin typeface="Cambria Math"/>
                      </a:rPr>
                      <m:t>𝑴</m:t>
                    </m:r>
                    <m:d>
                      <m:dPr>
                        <m:ctrlPr>
                          <a:rPr lang="en-CA" sz="2400" b="1" i="1">
                            <a:latin typeface="Cambria Math"/>
                          </a:rPr>
                        </m:ctrlPr>
                      </m:dPr>
                      <m:e>
                        <m:r>
                          <a:rPr lang="en-CA" sz="2400" b="1" i="1">
                            <a:latin typeface="Cambria Math"/>
                          </a:rPr>
                          <m:t>𝒖</m:t>
                        </m:r>
                        <m:r>
                          <a:rPr lang="en-CA" sz="2400" b="1" i="1">
                            <a:latin typeface="Cambria Math"/>
                          </a:rPr>
                          <m:t>,</m:t>
                        </m:r>
                        <m:r>
                          <a:rPr lang="en-CA" sz="2400" b="1" i="1">
                            <a:latin typeface="Cambria Math"/>
                          </a:rPr>
                          <m:t>𝑨</m:t>
                        </m:r>
                      </m:e>
                    </m:d>
                    <m:r>
                      <a:rPr lang="en-CA" sz="2400" b="1" i="1" smtClean="0">
                        <a:latin typeface="Cambria Math"/>
                      </a:rPr>
                      <m:t>&lt; </m:t>
                    </m:r>
                    <m:r>
                      <a:rPr lang="en-CA" sz="2400" b="1" i="1" smtClean="0">
                        <a:latin typeface="Cambria Math"/>
                        <a:ea typeface="Cambria Math"/>
                      </a:rPr>
                      <m:t>𝜽</m:t>
                    </m:r>
                  </m:oMath>
                </a14:m>
                <a:r>
                  <a:rPr lang="en-CA" sz="2400" dirty="0" smtClean="0"/>
                  <a:t> </a:t>
                </a:r>
                <a:endParaRPr lang="en-CA"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5562308" y="6188654"/>
                <a:ext cx="2841355" cy="461665"/>
              </a:xfrm>
              <a:prstGeom prst="rect">
                <a:avLst/>
              </a:prstGeom>
              <a:blipFill rotWithShape="1">
                <a:blip r:embed="rId8"/>
                <a:stretch>
                  <a:fillRect l="-3212" t="-10526" b="-28947"/>
                </a:stretch>
              </a:blipFill>
            </p:spPr>
            <p:txBody>
              <a:bodyPr/>
              <a:lstStyle/>
              <a:p>
                <a:r>
                  <a:rPr lang="en-CA">
                    <a:noFill/>
                  </a:rPr>
                  <a:t> </a:t>
                </a:r>
              </a:p>
            </p:txBody>
          </p:sp>
        </mc:Fallback>
      </mc:AlternateContent>
      <p:sp>
        <p:nvSpPr>
          <p:cNvPr id="19" name="TextBox 18"/>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24" name="Rectangle 23"/>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TextBox 26"/>
          <p:cNvSpPr txBox="1"/>
          <p:nvPr/>
        </p:nvSpPr>
        <p:spPr>
          <a:xfrm>
            <a:off x="0" y="39408"/>
            <a:ext cx="9144000" cy="954107"/>
          </a:xfrm>
          <a:prstGeom prst="rect">
            <a:avLst/>
          </a:prstGeom>
          <a:noFill/>
        </p:spPr>
        <p:txBody>
          <a:bodyPr wrap="square" rtlCol="0">
            <a:spAutoFit/>
          </a:bodyPr>
          <a:lstStyle/>
          <a:p>
            <a:r>
              <a:rPr lang="en-CA" sz="2800" b="1" dirty="0"/>
              <a:t>Proximity-based </a:t>
            </a:r>
            <a:r>
              <a:rPr lang="en-CA" sz="2800" b="1" dirty="0" smtClean="0"/>
              <a:t>one-class classification: </a:t>
            </a:r>
          </a:p>
          <a:p>
            <a:r>
              <a:rPr lang="en-CA" sz="2800" b="1" dirty="0" err="1"/>
              <a:t>t</a:t>
            </a:r>
            <a:r>
              <a:rPr lang="en-CA" sz="2800" b="1" dirty="0" err="1" smtClean="0"/>
              <a:t>hresholding</a:t>
            </a:r>
            <a:r>
              <a:rPr lang="en-CA" sz="2800" b="1" dirty="0" smtClean="0"/>
              <a:t> on the proximity</a:t>
            </a:r>
            <a:endParaRPr lang="en-CA" sz="2800" b="1" dirty="0"/>
          </a:p>
        </p:txBody>
      </p:sp>
      <p:sp>
        <p:nvSpPr>
          <p:cNvPr id="20"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Tree>
    <p:extLst>
      <p:ext uri="{BB962C8B-B14F-4D97-AF65-F5344CB8AC3E}">
        <p14:creationId xmlns:p14="http://schemas.microsoft.com/office/powerpoint/2010/main" val="4024949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325158"/>
            <a:ext cx="9144000" cy="523220"/>
          </a:xfrm>
          <a:prstGeom prst="rect">
            <a:avLst/>
          </a:prstGeom>
          <a:noFill/>
        </p:spPr>
        <p:txBody>
          <a:bodyPr wrap="square" rtlCol="0">
            <a:spAutoFit/>
          </a:bodyPr>
          <a:lstStyle/>
          <a:p>
            <a:r>
              <a:rPr lang="en-CA" sz="2800" b="1" dirty="0" smtClean="0"/>
              <a:t>Confidence</a:t>
            </a:r>
            <a:r>
              <a:rPr lang="en-CA" sz="2800" b="1" dirty="0" smtClean="0"/>
              <a:t> </a:t>
            </a:r>
            <a:r>
              <a:rPr lang="en-CA" sz="2800" b="1" dirty="0" smtClean="0"/>
              <a:t>scores</a:t>
            </a:r>
          </a:p>
        </p:txBody>
      </p:sp>
      <mc:AlternateContent xmlns:mc="http://schemas.openxmlformats.org/markup-compatibility/2006">
        <mc:Choice xmlns:a14="http://schemas.microsoft.com/office/drawing/2010/main" Requires="a14">
          <p:sp>
            <p:nvSpPr>
              <p:cNvPr id="4" name="TextBox 3"/>
              <p:cNvSpPr txBox="1"/>
              <p:nvPr/>
            </p:nvSpPr>
            <p:spPr>
              <a:xfrm>
                <a:off x="133350" y="1729085"/>
                <a:ext cx="8839200" cy="3046988"/>
              </a:xfrm>
              <a:prstGeom prst="rect">
                <a:avLst/>
              </a:prstGeom>
              <a:noFill/>
            </p:spPr>
            <p:txBody>
              <a:bodyPr wrap="square" rtlCol="0">
                <a:spAutoFit/>
              </a:bodyPr>
              <a:lstStyle/>
              <a:p>
                <a:r>
                  <a:rPr lang="en-CA" sz="2400" dirty="0" smtClean="0"/>
                  <a:t>Obtained by linear scaling the </a:t>
                </a:r>
                <a14:m>
                  <m:oMath xmlns:m="http://schemas.openxmlformats.org/officeDocument/2006/math">
                    <m:r>
                      <a:rPr lang="en-CA" sz="2400" b="0" i="1">
                        <a:latin typeface="Cambria Math"/>
                      </a:rPr>
                      <m:t>𝑀</m:t>
                    </m:r>
                    <m:d>
                      <m:dPr>
                        <m:ctrlPr>
                          <a:rPr lang="en-CA" sz="2400" i="1">
                            <a:latin typeface="Cambria Math"/>
                          </a:rPr>
                        </m:ctrlPr>
                      </m:dPr>
                      <m:e>
                        <m:r>
                          <a:rPr lang="en-CA" sz="2400" b="0" i="1">
                            <a:latin typeface="Cambria Math"/>
                          </a:rPr>
                          <m:t>𝑢</m:t>
                        </m:r>
                        <m:r>
                          <a:rPr lang="en-CA" sz="2400" b="0" i="1">
                            <a:latin typeface="Cambria Math"/>
                          </a:rPr>
                          <m:t>,</m:t>
                        </m:r>
                        <m:r>
                          <a:rPr lang="en-CA" sz="2400" b="0" i="1">
                            <a:latin typeface="Cambria Math"/>
                          </a:rPr>
                          <m:t>𝐴</m:t>
                        </m:r>
                      </m:e>
                    </m:d>
                  </m:oMath>
                </a14:m>
                <a:r>
                  <a:rPr lang="en-CA" sz="2400" dirty="0" smtClean="0"/>
                  <a:t> measure:</a:t>
                </a:r>
              </a:p>
              <a:p>
                <a:r>
                  <a:rPr lang="en-CA" sz="2400" dirty="0" smtClean="0"/>
                  <a:t> 	</a:t>
                </a:r>
                <a:endParaRPr lang="en-CA" sz="2400" dirty="0" smtClean="0"/>
              </a:p>
              <a:p>
                <a:r>
                  <a:rPr lang="en-CA" sz="2400" dirty="0"/>
                  <a:t>	</a:t>
                </a:r>
                <a:r>
                  <a:rPr lang="en-CA" sz="2400" dirty="0" smtClean="0"/>
                  <a:t>the </a:t>
                </a:r>
                <a:r>
                  <a:rPr lang="en-CA" sz="2400" dirty="0"/>
                  <a:t>threshold </a:t>
                </a:r>
                <a14:m>
                  <m:oMath xmlns:m="http://schemas.openxmlformats.org/officeDocument/2006/math">
                    <m:r>
                      <a:rPr lang="el-GR" sz="2400" b="0" i="1">
                        <a:latin typeface="Cambria Math"/>
                        <a:ea typeface="Cambria Math"/>
                      </a:rPr>
                      <m:t>𝜃</m:t>
                    </m:r>
                  </m:oMath>
                </a14:m>
                <a:r>
                  <a:rPr lang="en-CA" sz="2400" dirty="0" smtClean="0"/>
                  <a:t> </a:t>
                </a:r>
                <a:r>
                  <a:rPr lang="en-CA" sz="2400" dirty="0" smtClean="0">
                    <a:sym typeface="Wingdings" pitchFamily="2" charset="2"/>
                  </a:rPr>
                  <a:t> 0.5</a:t>
                </a:r>
              </a:p>
              <a:p>
                <a:endParaRPr lang="en-CA" sz="2400" dirty="0">
                  <a:sym typeface="Wingdings" pitchFamily="2" charset="2"/>
                </a:endParaRPr>
              </a:p>
              <a:p>
                <a:r>
                  <a:rPr lang="en-CA" sz="2400" dirty="0" smtClean="0">
                    <a:sym typeface="Wingdings" pitchFamily="2" charset="2"/>
                  </a:rPr>
                  <a:t>	</a:t>
                </a:r>
                <a:r>
                  <a:rPr lang="en-CA" sz="2400" dirty="0" smtClean="0">
                    <a:sym typeface="Wingdings" pitchFamily="2" charset="2"/>
                  </a:rPr>
                  <a:t>with a </a:t>
                </a:r>
                <a:r>
                  <a:rPr lang="en-CA" sz="2400" b="1" dirty="0" smtClean="0">
                    <a:sym typeface="Wingdings" pitchFamily="2" charset="2"/>
                  </a:rPr>
                  <a:t>cut-off</a:t>
                </a:r>
                <a:r>
                  <a:rPr lang="en-CA" sz="2400" dirty="0" smtClean="0">
                    <a:sym typeface="Wingdings" pitchFamily="2" charset="2"/>
                  </a:rPr>
                  <a:t> </a:t>
                </a:r>
                <a:r>
                  <a:rPr lang="el-GR" sz="2400" dirty="0" smtClean="0">
                    <a:sym typeface="Wingdings" pitchFamily="2" charset="2"/>
                  </a:rPr>
                  <a:t>α</a:t>
                </a:r>
                <a:r>
                  <a:rPr lang="en-CA" sz="2400" dirty="0" smtClean="0">
                    <a:sym typeface="Wingdings" pitchFamily="2" charset="2"/>
                  </a:rPr>
                  <a:t> at </a:t>
                </a:r>
                <a14:m>
                  <m:oMath xmlns:m="http://schemas.openxmlformats.org/officeDocument/2006/math">
                    <m:r>
                      <a:rPr lang="el-GR" sz="2400" b="0" i="1">
                        <a:latin typeface="Cambria Math"/>
                        <a:ea typeface="Cambria Math"/>
                      </a:rPr>
                      <m:t>𝜃</m:t>
                    </m:r>
                    <m:r>
                      <a:rPr lang="en-CA" sz="2400" i="1">
                        <a:latin typeface="Cambria Math"/>
                        <a:ea typeface="Cambria Math"/>
                      </a:rPr>
                      <m:t>±</m:t>
                    </m:r>
                  </m:oMath>
                </a14:m>
                <a:r>
                  <a:rPr lang="en-CA" sz="2400" dirty="0" smtClean="0">
                    <a:sym typeface="Wingdings" pitchFamily="2" charset="2"/>
                  </a:rPr>
                  <a:t> </a:t>
                </a:r>
                <a:r>
                  <a:rPr lang="el-GR" sz="2400" dirty="0">
                    <a:sym typeface="Wingdings" pitchFamily="2" charset="2"/>
                  </a:rPr>
                  <a:t>α</a:t>
                </a:r>
                <a:r>
                  <a:rPr lang="en-CA" sz="2400" dirty="0" smtClean="0">
                    <a:sym typeface="Wingdings" pitchFamily="2" charset="2"/>
                  </a:rPr>
                  <a:t> </a:t>
                </a:r>
                <a:r>
                  <a:rPr lang="en-CA" sz="2400" dirty="0" smtClean="0">
                    <a:sym typeface="Wingdings" pitchFamily="2" charset="2"/>
                  </a:rPr>
                  <a:t>:</a:t>
                </a:r>
              </a:p>
              <a:p>
                <a:r>
                  <a:rPr lang="en-CA" sz="2400" dirty="0">
                    <a:sym typeface="Wingdings" pitchFamily="2" charset="2"/>
                  </a:rPr>
                  <a:t>	</a:t>
                </a:r>
                <a14:m>
                  <m:oMath xmlns:m="http://schemas.openxmlformats.org/officeDocument/2006/math">
                    <m:r>
                      <a:rPr lang="en-CA" sz="2400" b="0" i="1">
                        <a:latin typeface="Cambria Math"/>
                      </a:rPr>
                      <m:t>𝑀</m:t>
                    </m:r>
                    <m:d>
                      <m:dPr>
                        <m:ctrlPr>
                          <a:rPr lang="en-CA" sz="2400" i="1">
                            <a:latin typeface="Cambria Math"/>
                          </a:rPr>
                        </m:ctrlPr>
                      </m:dPr>
                      <m:e>
                        <m:r>
                          <a:rPr lang="en-CA" sz="2400" b="0" i="1">
                            <a:latin typeface="Cambria Math"/>
                          </a:rPr>
                          <m:t>𝑢</m:t>
                        </m:r>
                        <m:r>
                          <a:rPr lang="en-CA" sz="2400" b="0" i="1">
                            <a:latin typeface="Cambria Math"/>
                          </a:rPr>
                          <m:t>,</m:t>
                        </m:r>
                        <m:r>
                          <a:rPr lang="en-CA" sz="2400" b="0" i="1">
                            <a:latin typeface="Cambria Math"/>
                          </a:rPr>
                          <m:t>𝐴</m:t>
                        </m:r>
                      </m:e>
                    </m:d>
                    <m:r>
                      <a:rPr lang="en-CA" sz="2400" b="0" i="1" smtClean="0">
                        <a:latin typeface="Cambria Math"/>
                      </a:rPr>
                      <m:t>&lt;</m:t>
                    </m:r>
                    <m:r>
                      <a:rPr lang="en-CA" sz="2400" b="0" i="1" smtClean="0">
                        <a:latin typeface="Cambria Math"/>
                      </a:rPr>
                      <m:t>𝜃</m:t>
                    </m:r>
                    <m:r>
                      <a:rPr lang="en-CA" sz="2400" b="0" i="1" smtClean="0">
                        <a:latin typeface="Cambria Math"/>
                      </a:rPr>
                      <m:t>− </m:t>
                    </m:r>
                  </m:oMath>
                </a14:m>
                <a:r>
                  <a:rPr lang="el-GR" sz="2400" dirty="0" smtClean="0">
                    <a:sym typeface="Wingdings" pitchFamily="2" charset="2"/>
                  </a:rPr>
                  <a:t>α</a:t>
                </a:r>
                <a:r>
                  <a:rPr lang="en-CA" sz="2400" dirty="0" smtClean="0">
                    <a:sym typeface="Wingdings" pitchFamily="2" charset="2"/>
                  </a:rPr>
                  <a:t> </a:t>
                </a:r>
                <a:r>
                  <a:rPr lang="en-CA" sz="2400" dirty="0" smtClean="0">
                    <a:sym typeface="Wingdings" pitchFamily="2" charset="2"/>
                  </a:rPr>
                  <a:t> </a:t>
                </a:r>
                <a:r>
                  <a:rPr lang="en-CA" sz="2400" dirty="0" smtClean="0">
                    <a:sym typeface="Wingdings" pitchFamily="2" charset="2"/>
                  </a:rPr>
                  <a:t>1</a:t>
                </a:r>
                <a:r>
                  <a:rPr lang="en-CA" sz="2400" i="1" dirty="0" smtClean="0">
                    <a:latin typeface="Cambria Math"/>
                  </a:rPr>
                  <a:t> </a:t>
                </a:r>
              </a:p>
              <a:p>
                <a:r>
                  <a:rPr lang="en-CA" sz="2400" dirty="0" smtClean="0"/>
                  <a:t>	</a:t>
                </a:r>
                <a14:m>
                  <m:oMath xmlns:m="http://schemas.openxmlformats.org/officeDocument/2006/math">
                    <m:r>
                      <a:rPr lang="en-CA" sz="2400" b="0" i="1">
                        <a:latin typeface="Cambria Math"/>
                      </a:rPr>
                      <m:t>𝑀</m:t>
                    </m:r>
                    <m:d>
                      <m:dPr>
                        <m:ctrlPr>
                          <a:rPr lang="en-CA" sz="2400" i="1">
                            <a:latin typeface="Cambria Math"/>
                          </a:rPr>
                        </m:ctrlPr>
                      </m:dPr>
                      <m:e>
                        <m:r>
                          <a:rPr lang="en-CA" sz="2400" b="0" i="1">
                            <a:latin typeface="Cambria Math"/>
                          </a:rPr>
                          <m:t>𝑢</m:t>
                        </m:r>
                        <m:r>
                          <a:rPr lang="en-CA" sz="2400" b="0" i="1">
                            <a:latin typeface="Cambria Math"/>
                          </a:rPr>
                          <m:t>,</m:t>
                        </m:r>
                        <m:r>
                          <a:rPr lang="en-CA" sz="2400" b="0" i="1">
                            <a:latin typeface="Cambria Math"/>
                          </a:rPr>
                          <m:t>𝐴</m:t>
                        </m:r>
                      </m:e>
                    </m:d>
                    <m:r>
                      <a:rPr lang="en-CA" sz="2400" b="0" i="1" smtClean="0">
                        <a:latin typeface="Cambria Math"/>
                      </a:rPr>
                      <m:t>&gt;</m:t>
                    </m:r>
                    <m:r>
                      <a:rPr lang="en-CA" sz="2400" b="0" i="1">
                        <a:latin typeface="Cambria Math"/>
                      </a:rPr>
                      <m:t>𝜃</m:t>
                    </m:r>
                    <m:r>
                      <a:rPr lang="en-CA" sz="2400" b="0" i="1" smtClean="0">
                        <a:latin typeface="Cambria Math"/>
                      </a:rPr>
                      <m:t>+</m:t>
                    </m:r>
                    <m:r>
                      <m:rPr>
                        <m:nor/>
                      </m:rPr>
                      <a:rPr lang="el-GR" sz="2400" dirty="0">
                        <a:sym typeface="Wingdings" pitchFamily="2" charset="2"/>
                      </a:rPr>
                      <m:t>α</m:t>
                    </m:r>
                  </m:oMath>
                </a14:m>
                <a:r>
                  <a:rPr lang="en-CA" sz="2400" dirty="0" smtClean="0">
                    <a:sym typeface="Wingdings" pitchFamily="2" charset="2"/>
                  </a:rPr>
                  <a:t> </a:t>
                </a:r>
                <a:r>
                  <a:rPr lang="en-CA" sz="2400" dirty="0" smtClean="0">
                    <a:sym typeface="Wingdings" pitchFamily="2" charset="2"/>
                  </a:rPr>
                  <a:t> 0</a:t>
                </a:r>
                <a:endParaRPr lang="en-CA" sz="2400" dirty="0">
                  <a:sym typeface="Wingdings" pitchFamily="2" charset="2"/>
                </a:endParaRPr>
              </a:p>
              <a:p>
                <a:endParaRPr lang="en-CA" sz="2400" dirty="0" smtClean="0">
                  <a:sym typeface="Wingdings" pitchFamily="2" charset="2"/>
                </a:endParaRPr>
              </a:p>
            </p:txBody>
          </p:sp>
        </mc:Choice>
        <mc:Fallback>
          <p:sp>
            <p:nvSpPr>
              <p:cNvPr id="4" name="TextBox 3"/>
              <p:cNvSpPr txBox="1">
                <a:spLocks noRot="1" noChangeAspect="1" noMove="1" noResize="1" noEditPoints="1" noAdjustHandles="1" noChangeArrowheads="1" noChangeShapeType="1" noTextEdit="1"/>
              </p:cNvSpPr>
              <p:nvPr/>
            </p:nvSpPr>
            <p:spPr>
              <a:xfrm>
                <a:off x="133350" y="1729085"/>
                <a:ext cx="8839200" cy="3046988"/>
              </a:xfrm>
              <a:prstGeom prst="rect">
                <a:avLst/>
              </a:prstGeom>
              <a:blipFill rotWithShape="1">
                <a:blip r:embed="rId2"/>
                <a:stretch>
                  <a:fillRect l="-1103" t="-1603"/>
                </a:stretch>
              </a:blipFill>
            </p:spPr>
            <p:txBody>
              <a:bodyPr/>
              <a:lstStyle/>
              <a:p>
                <a:r>
                  <a:rPr lang="en-CA">
                    <a:noFill/>
                  </a:rPr>
                  <a:t> </a:t>
                </a:r>
              </a:p>
            </p:txBody>
          </p:sp>
        </mc:Fallback>
      </mc:AlternateContent>
    </p:spTree>
    <p:extLst>
      <p:ext uri="{BB962C8B-B14F-4D97-AF65-F5344CB8AC3E}">
        <p14:creationId xmlns:p14="http://schemas.microsoft.com/office/powerpoint/2010/main" val="3649531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146"/>
            <a:ext cx="9144000" cy="523220"/>
          </a:xfrm>
          <a:prstGeom prst="rect">
            <a:avLst/>
          </a:prstGeom>
          <a:noFill/>
        </p:spPr>
        <p:txBody>
          <a:bodyPr wrap="square" rtlCol="0">
            <a:spAutoFit/>
          </a:bodyPr>
          <a:lstStyle/>
          <a:p>
            <a:r>
              <a:rPr lang="en-CA" sz="2800" b="1" dirty="0" smtClean="0"/>
              <a:t>Parameters</a:t>
            </a:r>
            <a:endParaRPr lang="en-CA" sz="2800" b="1" dirty="0"/>
          </a:p>
        </p:txBody>
      </p:sp>
      <p:sp>
        <p:nvSpPr>
          <p:cNvPr id="6" name="TextBox 5"/>
          <p:cNvSpPr txBox="1"/>
          <p:nvPr/>
        </p:nvSpPr>
        <p:spPr>
          <a:xfrm>
            <a:off x="414669" y="1400085"/>
            <a:ext cx="8559210" cy="2308324"/>
          </a:xfrm>
          <a:prstGeom prst="rect">
            <a:avLst/>
          </a:prstGeom>
          <a:noFill/>
        </p:spPr>
        <p:txBody>
          <a:bodyPr wrap="square" rtlCol="0">
            <a:spAutoFit/>
          </a:bodyPr>
          <a:lstStyle/>
          <a:p>
            <a:r>
              <a:rPr lang="en-CA" sz="2400" dirty="0" smtClean="0"/>
              <a:t>Parameters of our method:</a:t>
            </a:r>
          </a:p>
          <a:p>
            <a:endParaRPr lang="en-CA" sz="2400" dirty="0"/>
          </a:p>
          <a:p>
            <a:r>
              <a:rPr lang="en-CA" sz="2400" b="1" dirty="0" smtClean="0"/>
              <a:t>n</a:t>
            </a:r>
            <a:r>
              <a:rPr lang="en-CA" sz="2400" dirty="0" smtClean="0"/>
              <a:t> – n-gram length</a:t>
            </a:r>
          </a:p>
          <a:p>
            <a:r>
              <a:rPr lang="en-CA" sz="2400" b="1" dirty="0" smtClean="0"/>
              <a:t>L</a:t>
            </a:r>
            <a:r>
              <a:rPr lang="en-CA" sz="2400" dirty="0" smtClean="0"/>
              <a:t> – </a:t>
            </a:r>
            <a:r>
              <a:rPr lang="en-CA" sz="2400" dirty="0" smtClean="0"/>
              <a:t>profile length: number </a:t>
            </a:r>
            <a:r>
              <a:rPr lang="en-CA" sz="2400" dirty="0" smtClean="0"/>
              <a:t>of the most common n-grams considered</a:t>
            </a:r>
          </a:p>
          <a:p>
            <a:r>
              <a:rPr lang="el-GR" sz="2400" b="1" dirty="0"/>
              <a:t>θ</a:t>
            </a:r>
            <a:r>
              <a:rPr lang="en-CA" sz="2400" dirty="0"/>
              <a:t> </a:t>
            </a:r>
            <a:r>
              <a:rPr lang="en-CA" sz="2400" dirty="0" smtClean="0"/>
              <a:t>– </a:t>
            </a:r>
            <a:r>
              <a:rPr lang="en-CA" sz="2400" b="1" dirty="0" smtClean="0"/>
              <a:t>threshold for the proximity measure M for classification</a:t>
            </a:r>
          </a:p>
          <a:p>
            <a:endParaRPr lang="en-CA" sz="2400" b="1" dirty="0"/>
          </a:p>
        </p:txBody>
      </p:sp>
    </p:spTree>
    <p:extLst>
      <p:ext uri="{BB962C8B-B14F-4D97-AF65-F5344CB8AC3E}">
        <p14:creationId xmlns:p14="http://schemas.microsoft.com/office/powerpoint/2010/main" val="3207038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39408"/>
            <a:ext cx="9144000" cy="954107"/>
          </a:xfrm>
          <a:prstGeom prst="rect">
            <a:avLst/>
          </a:prstGeom>
          <a:noFill/>
        </p:spPr>
        <p:txBody>
          <a:bodyPr wrap="square" rtlCol="0">
            <a:spAutoFit/>
          </a:bodyPr>
          <a:lstStyle/>
          <a:p>
            <a:r>
              <a:rPr lang="en-CA" sz="2800" b="1" dirty="0"/>
              <a:t>Proximity-based </a:t>
            </a:r>
            <a:r>
              <a:rPr lang="en-CA" sz="2800" b="1" dirty="0" smtClean="0"/>
              <a:t>one-class classification: </a:t>
            </a:r>
          </a:p>
          <a:p>
            <a:r>
              <a:rPr lang="en-CA" sz="2800" b="1" dirty="0"/>
              <a:t>s</a:t>
            </a:r>
            <a:r>
              <a:rPr lang="en-CA" sz="2800" b="1" dirty="0" smtClean="0"/>
              <a:t>pecial conditions used</a:t>
            </a:r>
            <a:endParaRPr lang="en-CA" sz="2800" b="1" dirty="0"/>
          </a:p>
        </p:txBody>
      </p:sp>
      <p:sp>
        <p:nvSpPr>
          <p:cNvPr id="4" name="TextBox 3"/>
          <p:cNvSpPr txBox="1"/>
          <p:nvPr/>
        </p:nvSpPr>
        <p:spPr>
          <a:xfrm>
            <a:off x="133350" y="1729085"/>
            <a:ext cx="8839200" cy="4524315"/>
          </a:xfrm>
          <a:prstGeom prst="rect">
            <a:avLst/>
          </a:prstGeom>
          <a:noFill/>
        </p:spPr>
        <p:txBody>
          <a:bodyPr wrap="square" rtlCol="0">
            <a:spAutoFit/>
          </a:bodyPr>
          <a:lstStyle/>
          <a:p>
            <a:pPr marL="285750" indent="-285750">
              <a:buFont typeface="Arial" pitchFamily="34" charset="0"/>
              <a:buChar char="•"/>
            </a:pPr>
            <a:r>
              <a:rPr lang="en-CA" sz="2400" dirty="0" smtClean="0"/>
              <a:t>Dealing with instances when only 1 “known” document by a given author is provided:</a:t>
            </a:r>
          </a:p>
          <a:p>
            <a:pPr lvl="1"/>
            <a:r>
              <a:rPr lang="en-CA" sz="2400" dirty="0"/>
              <a:t>	</a:t>
            </a:r>
            <a:r>
              <a:rPr lang="en-CA" sz="2400" dirty="0" smtClean="0"/>
              <a:t>dividing the single “known” document into two halves and</a:t>
            </a:r>
          </a:p>
          <a:p>
            <a:pPr lvl="1"/>
            <a:r>
              <a:rPr lang="en-CA" sz="2400" dirty="0" smtClean="0"/>
              <a:t>	treating them as two “known” documents</a:t>
            </a:r>
            <a:endParaRPr lang="en-CA" sz="2400" dirty="0"/>
          </a:p>
          <a:p>
            <a:pPr marL="342900" indent="-342900">
              <a:buFont typeface="Arial" pitchFamily="34" charset="0"/>
              <a:buChar char="•"/>
            </a:pPr>
            <a:r>
              <a:rPr lang="en-CA" sz="2400" dirty="0" smtClean="0"/>
              <a:t>Dealing with instances when some documents do not have enough character n-grams to create a profile of a chosen length:</a:t>
            </a:r>
          </a:p>
          <a:p>
            <a:pPr lvl="1"/>
            <a:r>
              <a:rPr lang="en-CA" sz="2400" dirty="0" smtClean="0"/>
              <a:t>	representing all documents in the instance by equal profiles </a:t>
            </a:r>
          </a:p>
          <a:p>
            <a:pPr lvl="1"/>
            <a:r>
              <a:rPr lang="en-CA" sz="2400" dirty="0"/>
              <a:t>	</a:t>
            </a:r>
            <a:r>
              <a:rPr lang="en-CA" sz="2400" dirty="0" smtClean="0"/>
              <a:t>of the maximum length for which it is possible</a:t>
            </a:r>
            <a:endParaRPr lang="en-CA" sz="2400" dirty="0"/>
          </a:p>
          <a:p>
            <a:pPr marL="342900" indent="-342900">
              <a:buFont typeface="Arial" pitchFamily="34" charset="0"/>
              <a:buChar char="•"/>
            </a:pPr>
            <a:r>
              <a:rPr lang="en-CA" sz="2400" dirty="0" smtClean="0"/>
              <a:t>Additional preprocessing (tends to increase accuracy on training data):</a:t>
            </a:r>
          </a:p>
          <a:p>
            <a:pPr lvl="2"/>
            <a:r>
              <a:rPr lang="en-CA" sz="2400" dirty="0"/>
              <a:t>c</a:t>
            </a:r>
            <a:r>
              <a:rPr lang="en-CA" sz="2400" dirty="0" smtClean="0"/>
              <a:t>utting all documents in a given instance to an equal length in words</a:t>
            </a:r>
          </a:p>
        </p:txBody>
      </p:sp>
    </p:spTree>
    <p:extLst>
      <p:ext uri="{BB962C8B-B14F-4D97-AF65-F5344CB8AC3E}">
        <p14:creationId xmlns:p14="http://schemas.microsoft.com/office/powerpoint/2010/main" val="2410505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146"/>
            <a:ext cx="9144000" cy="523220"/>
          </a:xfrm>
          <a:prstGeom prst="rect">
            <a:avLst/>
          </a:prstGeom>
          <a:noFill/>
        </p:spPr>
        <p:txBody>
          <a:bodyPr wrap="square" rtlCol="0">
            <a:spAutoFit/>
          </a:bodyPr>
          <a:lstStyle/>
          <a:p>
            <a:r>
              <a:rPr lang="en-CA" sz="2800" b="1" dirty="0" smtClean="0"/>
              <a:t>Ensembles </a:t>
            </a:r>
            <a:endParaRPr lang="en-CA" sz="2800" b="1" dirty="0"/>
          </a:p>
        </p:txBody>
      </p:sp>
      <p:sp>
        <p:nvSpPr>
          <p:cNvPr id="6" name="TextBox 5"/>
          <p:cNvSpPr txBox="1"/>
          <p:nvPr/>
        </p:nvSpPr>
        <p:spPr>
          <a:xfrm>
            <a:off x="400051" y="1394642"/>
            <a:ext cx="8254092" cy="3416320"/>
          </a:xfrm>
          <a:prstGeom prst="rect">
            <a:avLst/>
          </a:prstGeom>
          <a:noFill/>
        </p:spPr>
        <p:txBody>
          <a:bodyPr wrap="square" rtlCol="0">
            <a:spAutoFit/>
          </a:bodyPr>
          <a:lstStyle/>
          <a:p>
            <a:r>
              <a:rPr lang="en-CA" sz="2400" b="1" dirty="0">
                <a:latin typeface="Calibri" pitchFamily="34" charset="0"/>
                <a:cs typeface="Times New Roman" pitchFamily="18" charset="0"/>
              </a:rPr>
              <a:t>Ensembles </a:t>
            </a:r>
            <a:r>
              <a:rPr lang="en-CA" sz="2400" dirty="0">
                <a:latin typeface="Calibri" pitchFamily="34" charset="0"/>
                <a:cs typeface="Times New Roman" pitchFamily="18" charset="0"/>
              </a:rPr>
              <a:t>combine classifiers that differ between each other with respect to at least one of the three document representation </a:t>
            </a:r>
            <a:r>
              <a:rPr lang="en-CA" sz="2400" dirty="0" smtClean="0">
                <a:latin typeface="Calibri" pitchFamily="34" charset="0"/>
                <a:cs typeface="Times New Roman" pitchFamily="18" charset="0"/>
              </a:rPr>
              <a:t>parameters:</a:t>
            </a:r>
          </a:p>
          <a:p>
            <a:pPr marL="342900" indent="-342900">
              <a:buFont typeface="Arial" pitchFamily="34" charset="0"/>
              <a:buChar char="•"/>
            </a:pPr>
            <a:r>
              <a:rPr lang="en-CA" sz="2400" dirty="0" smtClean="0">
                <a:latin typeface="Calibri" pitchFamily="34" charset="0"/>
                <a:cs typeface="Times New Roman" pitchFamily="18" charset="0"/>
              </a:rPr>
              <a:t>type </a:t>
            </a:r>
            <a:r>
              <a:rPr lang="en-CA" sz="2400" dirty="0">
                <a:latin typeface="Calibri" pitchFamily="34" charset="0"/>
                <a:cs typeface="Times New Roman" pitchFamily="18" charset="0"/>
              </a:rPr>
              <a:t>of the tokens for n-grams (word or character</a:t>
            </a:r>
            <a:r>
              <a:rPr lang="en-CA" sz="2400" dirty="0" smtClean="0">
                <a:latin typeface="Calibri" pitchFamily="34" charset="0"/>
                <a:cs typeface="Times New Roman" pitchFamily="18" charset="0"/>
              </a:rPr>
              <a:t>) </a:t>
            </a:r>
          </a:p>
          <a:p>
            <a:pPr marL="342900" indent="-342900">
              <a:buFont typeface="Arial" pitchFamily="34" charset="0"/>
              <a:buChar char="•"/>
            </a:pPr>
            <a:r>
              <a:rPr lang="en-CA" sz="2400" dirty="0" smtClean="0">
                <a:latin typeface="Calibri" pitchFamily="34" charset="0"/>
                <a:cs typeface="Times New Roman" pitchFamily="18" charset="0"/>
              </a:rPr>
              <a:t>size </a:t>
            </a:r>
            <a:r>
              <a:rPr lang="en-CA" sz="2400" dirty="0">
                <a:latin typeface="Calibri" pitchFamily="34" charset="0"/>
                <a:cs typeface="Times New Roman" pitchFamily="18" charset="0"/>
              </a:rPr>
              <a:t>of </a:t>
            </a:r>
            <a:r>
              <a:rPr lang="en-CA" sz="2400" dirty="0" smtClean="0">
                <a:latin typeface="Calibri" pitchFamily="34" charset="0"/>
                <a:cs typeface="Times New Roman" pitchFamily="18" charset="0"/>
              </a:rPr>
              <a:t>n-grams </a:t>
            </a:r>
          </a:p>
          <a:p>
            <a:pPr marL="342900" indent="-342900">
              <a:buFont typeface="Arial" pitchFamily="34" charset="0"/>
              <a:buChar char="•"/>
            </a:pPr>
            <a:r>
              <a:rPr lang="en-CA" sz="2400" dirty="0" smtClean="0">
                <a:latin typeface="Calibri" pitchFamily="34" charset="0"/>
                <a:cs typeface="Times New Roman" pitchFamily="18" charset="0"/>
              </a:rPr>
              <a:t>length </a:t>
            </a:r>
            <a:r>
              <a:rPr lang="en-CA" sz="2400" dirty="0">
                <a:latin typeface="Calibri" pitchFamily="34" charset="0"/>
                <a:cs typeface="Times New Roman" pitchFamily="18" charset="0"/>
              </a:rPr>
              <a:t>of a </a:t>
            </a:r>
            <a:r>
              <a:rPr lang="en-CA" sz="2400" dirty="0" smtClean="0">
                <a:latin typeface="Calibri" pitchFamily="34" charset="0"/>
                <a:cs typeface="Times New Roman" pitchFamily="18" charset="0"/>
              </a:rPr>
              <a:t>profile</a:t>
            </a:r>
          </a:p>
          <a:p>
            <a:pPr marL="342900" indent="-342900">
              <a:buFont typeface="Arial" pitchFamily="34" charset="0"/>
              <a:buChar char="•"/>
            </a:pPr>
            <a:endParaRPr lang="en-CA" sz="2400" dirty="0">
              <a:latin typeface="Calibri" pitchFamily="34" charset="0"/>
              <a:cs typeface="Times New Roman" pitchFamily="18" charset="0"/>
            </a:endParaRPr>
          </a:p>
          <a:p>
            <a:r>
              <a:rPr lang="en-CA" sz="2400" dirty="0" smtClean="0">
                <a:latin typeface="Calibri" pitchFamily="34" charset="0"/>
                <a:cs typeface="Times New Roman" pitchFamily="18" charset="0"/>
              </a:rPr>
              <a:t>Aggregating results by majority voting or voting weighted by confidence score by a classifier</a:t>
            </a:r>
            <a:endParaRPr lang="en-CA" sz="2400" dirty="0">
              <a:latin typeface="Calibri" pitchFamily="34" charset="0"/>
              <a:cs typeface="Times New Roman" pitchFamily="18" charset="0"/>
            </a:endParaRPr>
          </a:p>
        </p:txBody>
      </p:sp>
    </p:spTree>
    <p:extLst>
      <p:ext uri="{BB962C8B-B14F-4D97-AF65-F5344CB8AC3E}">
        <p14:creationId xmlns:p14="http://schemas.microsoft.com/office/powerpoint/2010/main" val="185586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146"/>
            <a:ext cx="9144000" cy="523220"/>
          </a:xfrm>
          <a:prstGeom prst="rect">
            <a:avLst/>
          </a:prstGeom>
          <a:noFill/>
        </p:spPr>
        <p:txBody>
          <a:bodyPr wrap="square" rtlCol="0">
            <a:spAutoFit/>
          </a:bodyPr>
          <a:lstStyle/>
          <a:p>
            <a:r>
              <a:rPr lang="en-CA" sz="2800" b="1" dirty="0" smtClean="0"/>
              <a:t>Testbed1: </a:t>
            </a:r>
            <a:r>
              <a:rPr lang="en-CA" sz="2800" b="1" dirty="0" smtClean="0"/>
              <a:t>PAN </a:t>
            </a:r>
            <a:r>
              <a:rPr lang="en-CA" sz="2800" b="1" dirty="0" smtClean="0"/>
              <a:t>2013 competition dataset</a:t>
            </a:r>
            <a:endParaRPr lang="en-CA" sz="2800" b="1" dirty="0"/>
          </a:p>
        </p:txBody>
      </p:sp>
      <p:sp>
        <p:nvSpPr>
          <p:cNvPr id="6" name="TextBox 5"/>
          <p:cNvSpPr txBox="1"/>
          <p:nvPr/>
        </p:nvSpPr>
        <p:spPr>
          <a:xfrm>
            <a:off x="400050" y="1895385"/>
            <a:ext cx="8624349" cy="1938992"/>
          </a:xfrm>
          <a:prstGeom prst="rect">
            <a:avLst/>
          </a:prstGeom>
          <a:noFill/>
        </p:spPr>
        <p:txBody>
          <a:bodyPr wrap="none" rtlCol="0">
            <a:spAutoFit/>
          </a:bodyPr>
          <a:lstStyle/>
          <a:p>
            <a:r>
              <a:rPr lang="en-CA" sz="2400" b="1" dirty="0"/>
              <a:t>PAN 2013</a:t>
            </a:r>
            <a:r>
              <a:rPr lang="en-CA" sz="2400" dirty="0"/>
              <a:t> </a:t>
            </a:r>
            <a:r>
              <a:rPr lang="en-CA" sz="2400" dirty="0" smtClean="0"/>
              <a:t>– 9th </a:t>
            </a:r>
            <a:r>
              <a:rPr lang="en-CA" sz="2400" dirty="0"/>
              <a:t>evaluation lab on </a:t>
            </a:r>
            <a:endParaRPr lang="en-CA" sz="2400" dirty="0" smtClean="0"/>
          </a:p>
          <a:p>
            <a:r>
              <a:rPr lang="en-CA" sz="2400" dirty="0" smtClean="0"/>
              <a:t>uncovering </a:t>
            </a:r>
            <a:r>
              <a:rPr lang="en-CA" sz="2400" dirty="0"/>
              <a:t>plagiarism, authorship, and social software </a:t>
            </a:r>
            <a:r>
              <a:rPr lang="en-CA" sz="2400" dirty="0" smtClean="0"/>
              <a:t>misuse</a:t>
            </a:r>
          </a:p>
          <a:p>
            <a:endParaRPr lang="en-CA" sz="2400" dirty="0"/>
          </a:p>
          <a:p>
            <a:r>
              <a:rPr lang="en-CA" sz="2400" b="1" dirty="0" smtClean="0"/>
              <a:t>Author Identification task</a:t>
            </a:r>
            <a:r>
              <a:rPr lang="en-CA" sz="2400" dirty="0" smtClean="0"/>
              <a:t>:</a:t>
            </a:r>
          </a:p>
          <a:p>
            <a:r>
              <a:rPr lang="en-CA" sz="2400" dirty="0" smtClean="0"/>
              <a:t>Author Verification problem instances in English, Greek and Spanish</a:t>
            </a:r>
          </a:p>
        </p:txBody>
      </p:sp>
    </p:spTree>
    <p:extLst>
      <p:ext uri="{BB962C8B-B14F-4D97-AF65-F5344CB8AC3E}">
        <p14:creationId xmlns:p14="http://schemas.microsoft.com/office/powerpoint/2010/main" val="2700392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146"/>
            <a:ext cx="9144000" cy="523220"/>
          </a:xfrm>
          <a:prstGeom prst="rect">
            <a:avLst/>
          </a:prstGeom>
          <a:noFill/>
        </p:spPr>
        <p:txBody>
          <a:bodyPr wrap="square" rtlCol="0">
            <a:spAutoFit/>
          </a:bodyPr>
          <a:lstStyle/>
          <a:p>
            <a:r>
              <a:rPr lang="en-CA" sz="2800" b="1" dirty="0" smtClean="0"/>
              <a:t>Competition submission: a single classifier</a:t>
            </a:r>
            <a:endParaRPr lang="en-CA" sz="2800" b="1" dirty="0"/>
          </a:p>
        </p:txBody>
      </p:sp>
      <p:graphicFrame>
        <p:nvGraphicFramePr>
          <p:cNvPr id="6" name="Table 5"/>
          <p:cNvGraphicFramePr>
            <a:graphicFrameLocks noGrp="1"/>
          </p:cNvGraphicFramePr>
          <p:nvPr>
            <p:extLst>
              <p:ext uri="{D42A27DB-BD31-4B8C-83A1-F6EECF244321}">
                <p14:modId xmlns:p14="http://schemas.microsoft.com/office/powerpoint/2010/main" val="1894667096"/>
              </p:ext>
            </p:extLst>
          </p:nvPr>
        </p:nvGraphicFramePr>
        <p:xfrm>
          <a:off x="9937" y="3786020"/>
          <a:ext cx="9143175" cy="2680970"/>
        </p:xfrm>
        <a:graphic>
          <a:graphicData uri="http://schemas.openxmlformats.org/drawingml/2006/table">
            <a:tbl>
              <a:tblPr firstRow="1" bandRow="1">
                <a:tableStyleId>{F5AB1C69-6EDB-4FF4-983F-18BD219EF322}</a:tableStyleId>
              </a:tblPr>
              <a:tblGrid>
                <a:gridCol w="6943313"/>
                <a:gridCol w="1219200"/>
                <a:gridCol w="980662"/>
              </a:tblGrid>
              <a:tr h="852170">
                <a:tc>
                  <a:txBody>
                    <a:bodyPr/>
                    <a:lstStyle/>
                    <a:p>
                      <a:endParaRPr lang="en-CA" sz="2400" dirty="0"/>
                    </a:p>
                  </a:txBody>
                  <a:tcPr/>
                </a:tc>
                <a:tc>
                  <a:txBody>
                    <a:bodyPr/>
                    <a:lstStyle/>
                    <a:p>
                      <a:pPr algn="ctr"/>
                      <a:r>
                        <a:rPr lang="en-CA" sz="2400" dirty="0" smtClean="0"/>
                        <a:t>English</a:t>
                      </a:r>
                      <a:r>
                        <a:rPr lang="en-CA" sz="2400" baseline="0" dirty="0" smtClean="0"/>
                        <a:t> Spanish</a:t>
                      </a:r>
                      <a:r>
                        <a:rPr lang="en-CA" sz="2400" dirty="0" smtClean="0"/>
                        <a:t> </a:t>
                      </a:r>
                    </a:p>
                  </a:txBody>
                  <a:tcPr/>
                </a:tc>
                <a:tc>
                  <a:txBody>
                    <a:bodyPr/>
                    <a:lstStyle/>
                    <a:p>
                      <a:pPr algn="ctr"/>
                      <a:r>
                        <a:rPr lang="en-CA" sz="2400" dirty="0" smtClean="0"/>
                        <a:t>Greek</a:t>
                      </a:r>
                      <a:endParaRPr lang="en-CA" sz="2400" dirty="0"/>
                    </a:p>
                  </a:txBody>
                  <a:tcPr/>
                </a:tc>
              </a:tr>
              <a:tr h="370840">
                <a:tc>
                  <a:txBody>
                    <a:bodyPr/>
                    <a:lstStyle/>
                    <a:p>
                      <a:r>
                        <a:rPr lang="en-CA" sz="2400" baseline="0" dirty="0" smtClean="0"/>
                        <a:t>n (n-gram length)</a:t>
                      </a:r>
                    </a:p>
                  </a:txBody>
                  <a:tcPr/>
                </a:tc>
                <a:tc>
                  <a:txBody>
                    <a:bodyPr/>
                    <a:lstStyle/>
                    <a:p>
                      <a:r>
                        <a:rPr lang="en-CA" sz="2400" dirty="0" smtClean="0"/>
                        <a:t>6 </a:t>
                      </a:r>
                      <a:endParaRPr lang="en-CA" sz="2400" dirty="0"/>
                    </a:p>
                  </a:txBody>
                  <a:tcPr/>
                </a:tc>
                <a:tc>
                  <a:txBody>
                    <a:bodyPr/>
                    <a:lstStyle/>
                    <a:p>
                      <a:r>
                        <a:rPr lang="en-CA" sz="2400" dirty="0" smtClean="0"/>
                        <a:t>7</a:t>
                      </a:r>
                      <a:endParaRPr lang="en-CA" sz="2400" dirty="0"/>
                    </a:p>
                  </a:txBody>
                  <a:tcPr/>
                </a:tc>
              </a:tr>
              <a:tr h="370840">
                <a:tc>
                  <a:txBody>
                    <a:bodyPr/>
                    <a:lstStyle/>
                    <a:p>
                      <a:r>
                        <a:rPr lang="en-CA" sz="2400" dirty="0" smtClean="0"/>
                        <a:t>L</a:t>
                      </a:r>
                      <a:r>
                        <a:rPr lang="en-CA" sz="2400" baseline="0" dirty="0" smtClean="0"/>
                        <a:t> (profile length)</a:t>
                      </a:r>
                      <a:endParaRPr lang="en-CA" sz="2400" dirty="0"/>
                    </a:p>
                  </a:txBody>
                  <a:tcPr/>
                </a:tc>
                <a:tc>
                  <a:txBody>
                    <a:bodyPr/>
                    <a:lstStyle/>
                    <a:p>
                      <a:r>
                        <a:rPr lang="en-CA" sz="2400" dirty="0" smtClean="0"/>
                        <a:t>2000</a:t>
                      </a:r>
                      <a:endParaRPr lang="en-CA" sz="2400" dirty="0"/>
                    </a:p>
                  </a:txBody>
                  <a:tcPr/>
                </a:tc>
                <a:tc>
                  <a:txBody>
                    <a:bodyPr/>
                    <a:lstStyle/>
                    <a:p>
                      <a:r>
                        <a:rPr lang="en-CA" sz="2400" dirty="0" smtClean="0"/>
                        <a:t>2000</a:t>
                      </a:r>
                      <a:endParaRPr lang="en-CA" sz="2400" dirty="0"/>
                    </a:p>
                  </a:txBody>
                  <a:tcPr/>
                </a:tc>
              </a:tr>
              <a:tr h="370840">
                <a:tc>
                  <a:txBody>
                    <a:bodyPr/>
                    <a:lstStyle/>
                    <a:p>
                      <a:r>
                        <a:rPr lang="el-GR" sz="2400" dirty="0" smtClean="0"/>
                        <a:t>θ</a:t>
                      </a:r>
                      <a:r>
                        <a:rPr lang="en-CA" sz="2400" dirty="0" smtClean="0"/>
                        <a:t> (threshold) if at least two “known” documents</a:t>
                      </a:r>
                      <a:r>
                        <a:rPr lang="en-CA" sz="2400" baseline="0" dirty="0" smtClean="0"/>
                        <a:t> </a:t>
                      </a:r>
                      <a:r>
                        <a:rPr lang="en-CA" sz="2400" dirty="0" smtClean="0"/>
                        <a:t>given</a:t>
                      </a:r>
                      <a:endParaRPr lang="en-CA" sz="2400" dirty="0"/>
                    </a:p>
                  </a:txBody>
                  <a:tcPr/>
                </a:tc>
                <a:tc>
                  <a:txBody>
                    <a:bodyPr/>
                    <a:lstStyle/>
                    <a:p>
                      <a:r>
                        <a:rPr lang="en-CA" sz="2400" dirty="0" smtClean="0"/>
                        <a:t>1.02</a:t>
                      </a:r>
                      <a:endParaRPr lang="en-CA" sz="2400" dirty="0"/>
                    </a:p>
                  </a:txBody>
                  <a:tcPr/>
                </a:tc>
                <a:tc>
                  <a:txBody>
                    <a:bodyPr/>
                    <a:lstStyle/>
                    <a:p>
                      <a:r>
                        <a:rPr lang="en-CA" sz="2400" dirty="0" smtClean="0"/>
                        <a:t>1.008</a:t>
                      </a:r>
                      <a:endParaRPr lang="en-CA"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dirty="0" smtClean="0"/>
                        <a:t>θ</a:t>
                      </a:r>
                      <a:r>
                        <a:rPr lang="en-CA" sz="2400" dirty="0" smtClean="0"/>
                        <a:t> (threshold) if only</a:t>
                      </a:r>
                      <a:r>
                        <a:rPr lang="en-CA" sz="2400" baseline="0" dirty="0" smtClean="0"/>
                        <a:t> one “known” document given</a:t>
                      </a:r>
                      <a:endParaRPr lang="en-CA" sz="2400" dirty="0" smtClean="0"/>
                    </a:p>
                  </a:txBody>
                  <a:tcPr/>
                </a:tc>
                <a:tc>
                  <a:txBody>
                    <a:bodyPr/>
                    <a:lstStyle/>
                    <a:p>
                      <a:r>
                        <a:rPr lang="en-CA" sz="2400" dirty="0" smtClean="0"/>
                        <a:t>1.06</a:t>
                      </a:r>
                      <a:endParaRPr lang="en-CA" sz="2400" dirty="0"/>
                    </a:p>
                  </a:txBody>
                  <a:tcPr/>
                </a:tc>
                <a:tc>
                  <a:txBody>
                    <a:bodyPr/>
                    <a:lstStyle/>
                    <a:p>
                      <a:r>
                        <a:rPr lang="en-CA" sz="2400" dirty="0" smtClean="0"/>
                        <a:t>1.04</a:t>
                      </a:r>
                      <a:endParaRPr lang="en-CA" sz="2400" dirty="0"/>
                    </a:p>
                  </a:txBody>
                  <a:tcPr/>
                </a:tc>
              </a:tr>
            </a:tbl>
          </a:graphicData>
        </a:graphic>
      </p:graphicFrame>
      <p:sp>
        <p:nvSpPr>
          <p:cNvPr id="4" name="TextBox 3"/>
          <p:cNvSpPr txBox="1"/>
          <p:nvPr/>
        </p:nvSpPr>
        <p:spPr>
          <a:xfrm>
            <a:off x="228600" y="1108364"/>
            <a:ext cx="8705850" cy="2308324"/>
          </a:xfrm>
          <a:prstGeom prst="rect">
            <a:avLst/>
          </a:prstGeom>
          <a:noFill/>
        </p:spPr>
        <p:txBody>
          <a:bodyPr wrap="square" rtlCol="0">
            <a:spAutoFit/>
          </a:bodyPr>
          <a:lstStyle/>
          <a:p>
            <a:r>
              <a:rPr lang="en-CA" sz="2400" dirty="0" smtClean="0"/>
              <a:t>Parameters </a:t>
            </a:r>
            <a:r>
              <a:rPr lang="en-CA" sz="2400" dirty="0" smtClean="0"/>
              <a:t>for the competition submission selected using experiments on training data in Greek and English:</a:t>
            </a:r>
          </a:p>
          <a:p>
            <a:pPr marL="342900" indent="-342900">
              <a:buFont typeface="Arial" pitchFamily="34" charset="0"/>
              <a:buChar char="•"/>
            </a:pPr>
            <a:r>
              <a:rPr lang="en-CA" sz="2400" dirty="0" smtClean="0"/>
              <a:t>provided by the competition organizers</a:t>
            </a:r>
          </a:p>
          <a:p>
            <a:pPr marL="342900" indent="-342900">
              <a:buFont typeface="Arial" pitchFamily="34" charset="0"/>
              <a:buChar char="•"/>
            </a:pPr>
            <a:r>
              <a:rPr lang="en-CA" sz="2400" dirty="0" smtClean="0"/>
              <a:t>compiled by ourselves from existing </a:t>
            </a:r>
            <a:r>
              <a:rPr lang="en-CA" sz="2400" dirty="0"/>
              <a:t>datasets for other authorship attribution </a:t>
            </a:r>
            <a:r>
              <a:rPr lang="en-CA" sz="2400" dirty="0" smtClean="0"/>
              <a:t>problems</a:t>
            </a:r>
          </a:p>
          <a:p>
            <a:r>
              <a:rPr lang="en-CA" sz="2400" dirty="0" smtClean="0"/>
              <a:t>For </a:t>
            </a:r>
            <a:r>
              <a:rPr lang="en-CA" sz="2400" dirty="0" smtClean="0"/>
              <a:t>Spanish: the same parameters as for English</a:t>
            </a:r>
          </a:p>
        </p:txBody>
      </p:sp>
    </p:spTree>
    <p:extLst>
      <p:ext uri="{BB962C8B-B14F-4D97-AF65-F5344CB8AC3E}">
        <p14:creationId xmlns:p14="http://schemas.microsoft.com/office/powerpoint/2010/main" val="4219424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7175272"/>
              </p:ext>
            </p:extLst>
          </p:nvPr>
        </p:nvGraphicFramePr>
        <p:xfrm>
          <a:off x="0" y="1225550"/>
          <a:ext cx="8991598" cy="5505450"/>
        </p:xfrm>
        <a:graphic>
          <a:graphicData uri="http://schemas.openxmlformats.org/drawingml/2006/table">
            <a:tbl>
              <a:tblPr firstRow="1" bandRow="1">
                <a:tableStyleId>{F5AB1C69-6EDB-4FF4-983F-18BD219EF322}</a:tableStyleId>
              </a:tblPr>
              <a:tblGrid>
                <a:gridCol w="2305050"/>
                <a:gridCol w="1671637"/>
                <a:gridCol w="1671637"/>
                <a:gridCol w="1671637"/>
                <a:gridCol w="1671637"/>
              </a:tblGrid>
              <a:tr h="370840">
                <a:tc>
                  <a:txBody>
                    <a:bodyPr/>
                    <a:lstStyle/>
                    <a:p>
                      <a:endParaRPr lang="en-CA" sz="2200" dirty="0"/>
                    </a:p>
                  </a:txBody>
                  <a:tcPr/>
                </a:tc>
                <a:tc>
                  <a:txBody>
                    <a:bodyPr/>
                    <a:lstStyle/>
                    <a:p>
                      <a:pPr algn="ctr"/>
                      <a:r>
                        <a:rPr lang="en-CA" sz="2200" dirty="0" smtClean="0"/>
                        <a:t>Entire </a:t>
                      </a:r>
                    </a:p>
                    <a:p>
                      <a:pPr algn="ctr"/>
                      <a:r>
                        <a:rPr lang="en-CA" sz="2200" dirty="0" smtClean="0"/>
                        <a:t>set</a:t>
                      </a:r>
                      <a:endParaRPr lang="en-CA" sz="2200" dirty="0"/>
                    </a:p>
                  </a:txBody>
                  <a:tcPr/>
                </a:tc>
                <a:tc>
                  <a:txBody>
                    <a:bodyPr/>
                    <a:lstStyle/>
                    <a:p>
                      <a:pPr algn="ctr"/>
                      <a:r>
                        <a:rPr lang="en-CA" sz="2200" dirty="0" smtClean="0"/>
                        <a:t>English subset</a:t>
                      </a:r>
                      <a:endParaRPr lang="en-CA" sz="2200" dirty="0"/>
                    </a:p>
                  </a:txBody>
                  <a:tcPr/>
                </a:tc>
                <a:tc>
                  <a:txBody>
                    <a:bodyPr/>
                    <a:lstStyle/>
                    <a:p>
                      <a:pPr algn="ctr"/>
                      <a:r>
                        <a:rPr lang="en-CA" sz="2200" dirty="0" smtClean="0"/>
                        <a:t>Greek</a:t>
                      </a:r>
                      <a:r>
                        <a:rPr lang="en-CA" sz="2200" baseline="0" dirty="0" smtClean="0"/>
                        <a:t> subset</a:t>
                      </a:r>
                      <a:endParaRPr lang="en-CA" sz="2200" dirty="0"/>
                    </a:p>
                  </a:txBody>
                  <a:tcPr/>
                </a:tc>
                <a:tc>
                  <a:txBody>
                    <a:bodyPr/>
                    <a:lstStyle/>
                    <a:p>
                      <a:pPr algn="ctr"/>
                      <a:r>
                        <a:rPr lang="en-CA" sz="2200" dirty="0" smtClean="0"/>
                        <a:t>Spanish subset</a:t>
                      </a:r>
                      <a:endParaRPr lang="en-CA" sz="2200" dirty="0"/>
                    </a:p>
                  </a:txBody>
                  <a:tcPr/>
                </a:tc>
              </a:tr>
              <a:tr h="370840">
                <a:tc gridSpan="5">
                  <a:txBody>
                    <a:bodyPr/>
                    <a:lstStyle/>
                    <a:p>
                      <a:r>
                        <a:rPr lang="en-CA" sz="2200" dirty="0" smtClean="0"/>
                        <a:t>Evaluation</a:t>
                      </a:r>
                      <a:r>
                        <a:rPr lang="en-CA" sz="2200" baseline="0" dirty="0" smtClean="0"/>
                        <a:t> measure: </a:t>
                      </a:r>
                      <a:r>
                        <a:rPr lang="en-CA" sz="2200" dirty="0" smtClean="0"/>
                        <a:t>F</a:t>
                      </a:r>
                      <a:r>
                        <a:rPr lang="en-CA" sz="2200" baseline="-25000" dirty="0" smtClean="0"/>
                        <a:t>1</a:t>
                      </a:r>
                      <a:r>
                        <a:rPr lang="en-CA" sz="2200" baseline="0" dirty="0" smtClean="0"/>
                        <a:t> </a:t>
                      </a:r>
                      <a:r>
                        <a:rPr lang="en-CA" sz="2200" baseline="0" dirty="0" smtClean="0"/>
                        <a:t>(identical to accuracy for our method)     (18 </a:t>
                      </a:r>
                      <a:r>
                        <a:rPr lang="en-CA" sz="2200" baseline="0" dirty="0" smtClean="0"/>
                        <a:t>teams)</a:t>
                      </a:r>
                    </a:p>
                  </a:txBody>
                  <a:tcPr>
                    <a:solidFill>
                      <a:srgbClr val="969696"/>
                    </a:solidFill>
                  </a:tcPr>
                </a:tc>
                <a:tc hMerge="1">
                  <a:txBody>
                    <a:bodyPr/>
                    <a:lstStyle/>
                    <a:p>
                      <a:endParaRPr lang="en-CA" sz="2400" dirty="0"/>
                    </a:p>
                  </a:txBody>
                  <a:tcPr/>
                </a:tc>
                <a:tc hMerge="1">
                  <a:txBody>
                    <a:bodyPr/>
                    <a:lstStyle/>
                    <a:p>
                      <a:endParaRPr lang="en-CA" sz="2400" dirty="0"/>
                    </a:p>
                  </a:txBody>
                  <a:tcPr/>
                </a:tc>
                <a:tc hMerge="1">
                  <a:txBody>
                    <a:bodyPr/>
                    <a:lstStyle/>
                    <a:p>
                      <a:endParaRPr lang="en-CA" sz="2400" dirty="0"/>
                    </a:p>
                  </a:txBody>
                  <a:tcPr/>
                </a:tc>
                <a:tc hMerge="1">
                  <a:txBody>
                    <a:bodyPr/>
                    <a:lstStyle/>
                    <a:p>
                      <a:endParaRPr lang="en-CA" sz="2400" dirty="0"/>
                    </a:p>
                  </a:txBody>
                  <a:tcPr/>
                </a:tc>
              </a:tr>
              <a:tr h="370840">
                <a:tc>
                  <a:txBody>
                    <a:bodyPr/>
                    <a:lstStyle/>
                    <a:p>
                      <a:r>
                        <a:rPr lang="en-CA" sz="2200" dirty="0" smtClean="0"/>
                        <a:t>F</a:t>
                      </a:r>
                      <a:r>
                        <a:rPr lang="en-CA" sz="2200" baseline="-25000" dirty="0" smtClean="0"/>
                        <a:t>1</a:t>
                      </a:r>
                      <a:r>
                        <a:rPr lang="en-CA" sz="2200" baseline="0" dirty="0" smtClean="0"/>
                        <a:t> </a:t>
                      </a:r>
                      <a:r>
                        <a:rPr lang="en-CA" sz="2200" baseline="0" dirty="0" smtClean="0"/>
                        <a:t>of our method</a:t>
                      </a:r>
                    </a:p>
                  </a:txBody>
                  <a:tcPr/>
                </a:tc>
                <a:tc>
                  <a:txBody>
                    <a:bodyPr/>
                    <a:lstStyle/>
                    <a:p>
                      <a:r>
                        <a:rPr lang="en-CA" sz="2200" dirty="0" smtClean="0"/>
                        <a:t>0.659</a:t>
                      </a:r>
                      <a:endParaRPr lang="en-CA" sz="2200" dirty="0"/>
                    </a:p>
                  </a:txBody>
                  <a:tcPr/>
                </a:tc>
                <a:tc>
                  <a:txBody>
                    <a:bodyPr/>
                    <a:lstStyle/>
                    <a:p>
                      <a:r>
                        <a:rPr lang="en-CA" sz="2200" dirty="0" smtClean="0"/>
                        <a:t>0.733</a:t>
                      </a:r>
                      <a:endParaRPr lang="en-CA" sz="2200" dirty="0"/>
                    </a:p>
                  </a:txBody>
                  <a:tcPr/>
                </a:tc>
                <a:tc>
                  <a:txBody>
                    <a:bodyPr/>
                    <a:lstStyle/>
                    <a:p>
                      <a:r>
                        <a:rPr lang="en-CA" sz="2200" dirty="0" smtClean="0"/>
                        <a:t>0.600</a:t>
                      </a:r>
                      <a:endParaRPr lang="en-CA" sz="2200" dirty="0"/>
                    </a:p>
                  </a:txBody>
                  <a:tcPr/>
                </a:tc>
                <a:tc>
                  <a:txBody>
                    <a:bodyPr/>
                    <a:lstStyle/>
                    <a:p>
                      <a:r>
                        <a:rPr lang="en-CA" sz="2200" dirty="0" smtClean="0"/>
                        <a:t>0.640</a:t>
                      </a:r>
                      <a:endParaRPr lang="en-CA" sz="2200" dirty="0"/>
                    </a:p>
                  </a:txBody>
                  <a:tcPr/>
                </a:tc>
              </a:tr>
              <a:tr h="370840">
                <a:tc>
                  <a:txBody>
                    <a:bodyPr/>
                    <a:lstStyle/>
                    <a:p>
                      <a:r>
                        <a:rPr lang="en-CA" sz="2200" dirty="0" smtClean="0"/>
                        <a:t>competition rank</a:t>
                      </a:r>
                      <a:endParaRPr lang="en-CA" sz="2200" dirty="0"/>
                    </a:p>
                  </a:txBody>
                  <a:tcPr/>
                </a:tc>
                <a:tc>
                  <a:txBody>
                    <a:bodyPr/>
                    <a:lstStyle/>
                    <a:p>
                      <a:r>
                        <a:rPr lang="en-CA" sz="2200" dirty="0" smtClean="0"/>
                        <a:t>5</a:t>
                      </a:r>
                      <a:r>
                        <a:rPr lang="en-CA" sz="2200" baseline="30000" dirty="0" smtClean="0"/>
                        <a:t>th</a:t>
                      </a:r>
                      <a:r>
                        <a:rPr lang="en-CA" sz="2200" baseline="0" dirty="0" smtClean="0"/>
                        <a:t> </a:t>
                      </a:r>
                      <a:r>
                        <a:rPr lang="en-CA" sz="2200" dirty="0" smtClean="0"/>
                        <a:t>(shared)</a:t>
                      </a:r>
                    </a:p>
                    <a:p>
                      <a:r>
                        <a:rPr lang="en-CA" sz="2200" dirty="0" smtClean="0"/>
                        <a:t>of 18</a:t>
                      </a:r>
                      <a:endParaRPr lang="en-CA" sz="2200" dirty="0"/>
                    </a:p>
                  </a:txBody>
                  <a:tcPr/>
                </a:tc>
                <a:tc>
                  <a:txBody>
                    <a:bodyPr/>
                    <a:lstStyle/>
                    <a:p>
                      <a:r>
                        <a:rPr lang="en-CA" sz="2200" dirty="0" smtClean="0"/>
                        <a:t>5</a:t>
                      </a:r>
                      <a:r>
                        <a:rPr lang="en-CA" sz="2200" baseline="30000" dirty="0" smtClean="0"/>
                        <a:t>th</a:t>
                      </a:r>
                      <a:r>
                        <a:rPr lang="en-CA" sz="2200" baseline="0" dirty="0" smtClean="0"/>
                        <a:t> </a:t>
                      </a:r>
                      <a:r>
                        <a:rPr lang="en-CA" sz="2200" dirty="0" smtClean="0"/>
                        <a:t>(shared)</a:t>
                      </a:r>
                    </a:p>
                    <a:p>
                      <a:r>
                        <a:rPr lang="en-CA" sz="2200" dirty="0" smtClean="0"/>
                        <a:t>of 18 </a:t>
                      </a:r>
                      <a:endParaRPr lang="en-CA" sz="2200" dirty="0"/>
                    </a:p>
                  </a:txBody>
                  <a:tcPr/>
                </a:tc>
                <a:tc>
                  <a:txBody>
                    <a:bodyPr/>
                    <a:lstStyle/>
                    <a:p>
                      <a:r>
                        <a:rPr lang="en-CA" sz="2200" dirty="0" smtClean="0"/>
                        <a:t>7</a:t>
                      </a:r>
                      <a:r>
                        <a:rPr lang="en-CA" sz="2200" baseline="30000" dirty="0" smtClean="0"/>
                        <a:t>th</a:t>
                      </a:r>
                      <a:r>
                        <a:rPr lang="en-CA" sz="2200" baseline="0" dirty="0" smtClean="0"/>
                        <a:t> </a:t>
                      </a:r>
                      <a:r>
                        <a:rPr lang="en-CA" sz="2200" dirty="0" smtClean="0"/>
                        <a:t>(shared)</a:t>
                      </a:r>
                    </a:p>
                    <a:p>
                      <a:r>
                        <a:rPr lang="en-CA" sz="2200" dirty="0" smtClean="0"/>
                        <a:t>of 16</a:t>
                      </a:r>
                      <a:endParaRPr lang="en-CA" sz="2200" dirty="0"/>
                    </a:p>
                  </a:txBody>
                  <a:tcPr/>
                </a:tc>
                <a:tc>
                  <a:txBody>
                    <a:bodyPr/>
                    <a:lstStyle/>
                    <a:p>
                      <a:r>
                        <a:rPr lang="en-CA" sz="2200" dirty="0" smtClean="0"/>
                        <a:t>9th</a:t>
                      </a:r>
                    </a:p>
                    <a:p>
                      <a:r>
                        <a:rPr lang="en-CA" sz="2200" dirty="0" smtClean="0"/>
                        <a:t>of 16</a:t>
                      </a:r>
                      <a:endParaRPr lang="en-CA" sz="2200" dirty="0"/>
                    </a:p>
                  </a:txBody>
                  <a:tcPr/>
                </a:tc>
              </a:tr>
              <a:tr h="370840">
                <a:tc>
                  <a:txBody>
                    <a:bodyPr/>
                    <a:lstStyle/>
                    <a:p>
                      <a:r>
                        <a:rPr lang="en-CA" sz="2200" dirty="0" smtClean="0"/>
                        <a:t>best F</a:t>
                      </a:r>
                      <a:r>
                        <a:rPr lang="en-CA" sz="2200" baseline="-25000" dirty="0" smtClean="0"/>
                        <a:t>1</a:t>
                      </a:r>
                      <a:r>
                        <a:rPr lang="en-CA" sz="2200" dirty="0" smtClean="0"/>
                        <a:t> of other competitors</a:t>
                      </a:r>
                      <a:endParaRPr lang="en-CA" sz="2200" dirty="0"/>
                    </a:p>
                  </a:txBody>
                  <a:tcPr/>
                </a:tc>
                <a:tc>
                  <a:txBody>
                    <a:bodyPr/>
                    <a:lstStyle/>
                    <a:p>
                      <a:r>
                        <a:rPr lang="en-CA" sz="2200" b="1" dirty="0" smtClean="0"/>
                        <a:t>0.753</a:t>
                      </a:r>
                      <a:endParaRPr lang="en-CA" sz="2200" b="1" dirty="0"/>
                    </a:p>
                  </a:txBody>
                  <a:tcPr/>
                </a:tc>
                <a:tc>
                  <a:txBody>
                    <a:bodyPr/>
                    <a:lstStyle/>
                    <a:p>
                      <a:r>
                        <a:rPr lang="en-CA" sz="2200" b="1" dirty="0" smtClean="0"/>
                        <a:t>0.800</a:t>
                      </a:r>
                      <a:endParaRPr lang="en-CA" sz="2200" b="1" dirty="0"/>
                    </a:p>
                  </a:txBody>
                  <a:tcPr/>
                </a:tc>
                <a:tc>
                  <a:txBody>
                    <a:bodyPr/>
                    <a:lstStyle/>
                    <a:p>
                      <a:r>
                        <a:rPr lang="en-CA" sz="2200" b="1" dirty="0" smtClean="0"/>
                        <a:t>0.833</a:t>
                      </a:r>
                      <a:endParaRPr lang="en-CA" sz="2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b="1" dirty="0" smtClean="0"/>
                        <a:t>0.840</a:t>
                      </a:r>
                    </a:p>
                    <a:p>
                      <a:endParaRPr lang="en-CA" sz="2200" dirty="0"/>
                    </a:p>
                  </a:txBody>
                  <a:tcPr/>
                </a:tc>
              </a:tr>
              <a:tr h="534670">
                <a:tc gridSpan="5">
                  <a:txBody>
                    <a:bodyPr/>
                    <a:lstStyle/>
                    <a:p>
                      <a:r>
                        <a:rPr lang="en-CA" sz="2200" dirty="0" smtClean="0"/>
                        <a:t>Secondary competition</a:t>
                      </a:r>
                      <a:r>
                        <a:rPr lang="en-CA" sz="2200" baseline="0" dirty="0" smtClean="0"/>
                        <a:t> evaluation measure: AUC (10 teams)</a:t>
                      </a:r>
                      <a:endParaRPr lang="en-CA" sz="2200" dirty="0"/>
                    </a:p>
                  </a:txBody>
                  <a:tcPr>
                    <a:solidFill>
                      <a:srgbClr val="969696"/>
                    </a:solidFill>
                  </a:tcPr>
                </a:tc>
                <a:tc hMerge="1">
                  <a:txBody>
                    <a:bodyPr/>
                    <a:lstStyle/>
                    <a:p>
                      <a:endParaRPr lang="en-CA" sz="2400" dirty="0" smtClean="0"/>
                    </a:p>
                  </a:txBody>
                  <a:tcPr/>
                </a:tc>
                <a:tc hMerge="1">
                  <a:txBody>
                    <a:bodyPr/>
                    <a:lstStyle/>
                    <a:p>
                      <a:endParaRPr lang="en-CA" sz="2400" dirty="0" smtClean="0"/>
                    </a:p>
                  </a:txBody>
                  <a:tcPr/>
                </a:tc>
                <a:tc hMerge="1">
                  <a:txBody>
                    <a:bodyPr/>
                    <a:lstStyle/>
                    <a:p>
                      <a:endParaRPr lang="en-CA" sz="2400" dirty="0" smtClean="0"/>
                    </a:p>
                  </a:txBody>
                  <a:tcPr/>
                </a:tc>
                <a:tc hMerge="1">
                  <a:txBody>
                    <a:bodyPr/>
                    <a:lstStyle/>
                    <a:p>
                      <a:endParaRPr lang="en-CA" sz="2400" dirty="0" smtClean="0"/>
                    </a:p>
                  </a:txBody>
                  <a:tcPr/>
                </a:tc>
              </a:tr>
              <a:tr h="534670">
                <a:tc>
                  <a:txBody>
                    <a:bodyPr/>
                    <a:lstStyle/>
                    <a:p>
                      <a:r>
                        <a:rPr lang="en-CA" sz="2200" dirty="0" smtClean="0"/>
                        <a:t>AUC</a:t>
                      </a:r>
                      <a:endParaRPr lang="en-CA" sz="2200" dirty="0"/>
                    </a:p>
                  </a:txBody>
                  <a:tcPr/>
                </a:tc>
                <a:tc>
                  <a:txBody>
                    <a:bodyPr/>
                    <a:lstStyle/>
                    <a:p>
                      <a:r>
                        <a:rPr lang="en-CA" sz="2200" b="1" dirty="0" smtClean="0"/>
                        <a:t>0.777</a:t>
                      </a:r>
                      <a:r>
                        <a:rPr lang="en-CA" sz="2200" dirty="0" smtClean="0"/>
                        <a:t> </a:t>
                      </a:r>
                    </a:p>
                  </a:txBody>
                  <a:tcPr/>
                </a:tc>
                <a:tc>
                  <a:txBody>
                    <a:bodyPr/>
                    <a:lstStyle/>
                    <a:p>
                      <a:r>
                        <a:rPr lang="en-CA" sz="2200" b="1" dirty="0" smtClean="0"/>
                        <a:t>0.842</a:t>
                      </a:r>
                      <a:r>
                        <a:rPr lang="en-CA" sz="2200" dirty="0" smtClean="0"/>
                        <a:t> </a:t>
                      </a:r>
                    </a:p>
                  </a:txBody>
                  <a:tcPr/>
                </a:tc>
                <a:tc>
                  <a:txBody>
                    <a:bodyPr/>
                    <a:lstStyle/>
                    <a:p>
                      <a:r>
                        <a:rPr lang="en-CA" sz="2200" dirty="0" smtClean="0"/>
                        <a:t>0.711 </a:t>
                      </a:r>
                    </a:p>
                  </a:txBody>
                  <a:tcPr/>
                </a:tc>
                <a:tc>
                  <a:txBody>
                    <a:bodyPr/>
                    <a:lstStyle/>
                    <a:p>
                      <a:r>
                        <a:rPr lang="en-CA" sz="2200" dirty="0" smtClean="0"/>
                        <a:t>0.804</a:t>
                      </a:r>
                    </a:p>
                  </a:txBody>
                  <a:tcPr/>
                </a:tc>
              </a:tr>
              <a:tr h="534670">
                <a:tc>
                  <a:txBody>
                    <a:bodyPr/>
                    <a:lstStyle/>
                    <a:p>
                      <a:r>
                        <a:rPr lang="en-CA" sz="2200" dirty="0" smtClean="0"/>
                        <a:t>competition</a:t>
                      </a:r>
                      <a:r>
                        <a:rPr lang="en-CA" sz="2200" baseline="0" dirty="0" smtClean="0"/>
                        <a:t> rank</a:t>
                      </a:r>
                      <a:endParaRPr lang="en-CA" sz="2200" dirty="0"/>
                    </a:p>
                  </a:txBody>
                  <a:tcPr/>
                </a:tc>
                <a:tc>
                  <a:txBody>
                    <a:bodyPr/>
                    <a:lstStyle/>
                    <a:p>
                      <a:r>
                        <a:rPr lang="en-CA" sz="2200" dirty="0" smtClean="0"/>
                        <a:t>1</a:t>
                      </a:r>
                      <a:r>
                        <a:rPr lang="en-CA" sz="2200" baseline="30000" dirty="0" smtClean="0"/>
                        <a:t>st</a:t>
                      </a:r>
                      <a:r>
                        <a:rPr lang="en-CA" sz="2200" dirty="0" smtClean="0"/>
                        <a:t> of 10</a:t>
                      </a:r>
                    </a:p>
                  </a:txBody>
                  <a:tcPr/>
                </a:tc>
                <a:tc>
                  <a:txBody>
                    <a:bodyPr/>
                    <a:lstStyle/>
                    <a:p>
                      <a:r>
                        <a:rPr lang="en-CA" sz="2200" dirty="0" smtClean="0"/>
                        <a:t>1</a:t>
                      </a:r>
                      <a:r>
                        <a:rPr lang="en-CA" sz="2200" baseline="30000" dirty="0" smtClean="0"/>
                        <a:t>st</a:t>
                      </a:r>
                      <a:r>
                        <a:rPr lang="en-CA" sz="2200" dirty="0" smtClean="0"/>
                        <a:t> of 10</a:t>
                      </a:r>
                    </a:p>
                  </a:txBody>
                  <a:tcPr/>
                </a:tc>
                <a:tc>
                  <a:txBody>
                    <a:bodyPr/>
                    <a:lstStyle/>
                    <a:p>
                      <a:r>
                        <a:rPr lang="en-CA" sz="2200" b="0" dirty="0" smtClean="0"/>
                        <a:t>2</a:t>
                      </a:r>
                      <a:r>
                        <a:rPr lang="en-CA" sz="2200" b="0" baseline="30000" dirty="0" smtClean="0"/>
                        <a:t>nd</a:t>
                      </a:r>
                      <a:r>
                        <a:rPr lang="en-CA" sz="2200" b="0" dirty="0" smtClean="0"/>
                        <a:t> of 10</a:t>
                      </a:r>
                    </a:p>
                  </a:txBody>
                  <a:tcPr/>
                </a:tc>
                <a:tc>
                  <a:txBody>
                    <a:bodyPr/>
                    <a:lstStyle/>
                    <a:p>
                      <a:r>
                        <a:rPr lang="en-CA" sz="2200" b="0" dirty="0" smtClean="0"/>
                        <a:t>2</a:t>
                      </a:r>
                      <a:r>
                        <a:rPr lang="en-CA" sz="2200" b="0" baseline="30000" dirty="0" smtClean="0"/>
                        <a:t>nd</a:t>
                      </a:r>
                      <a:r>
                        <a:rPr lang="en-CA" sz="2200" b="0" dirty="0" smtClean="0"/>
                        <a:t> of 10</a:t>
                      </a:r>
                    </a:p>
                  </a:txBody>
                  <a:tcPr/>
                </a:tc>
              </a:tr>
              <a:tr h="534670">
                <a:tc>
                  <a:txBody>
                    <a:bodyPr/>
                    <a:lstStyle/>
                    <a:p>
                      <a:r>
                        <a:rPr lang="en-CA" sz="2200" dirty="0" smtClean="0"/>
                        <a:t>Best AUC</a:t>
                      </a:r>
                      <a:r>
                        <a:rPr lang="en-CA" sz="2200" baseline="0" dirty="0" smtClean="0"/>
                        <a:t> of 9 other participants</a:t>
                      </a:r>
                      <a:endParaRPr lang="en-CA" sz="2200" dirty="0"/>
                    </a:p>
                  </a:txBody>
                  <a:tcPr/>
                </a:tc>
                <a:tc>
                  <a:txBody>
                    <a:bodyPr/>
                    <a:lstStyle/>
                    <a:p>
                      <a:r>
                        <a:rPr lang="en-CA" sz="2200" dirty="0" smtClean="0"/>
                        <a:t>0.735</a:t>
                      </a:r>
                    </a:p>
                  </a:txBody>
                  <a:tcPr/>
                </a:tc>
                <a:tc>
                  <a:txBody>
                    <a:bodyPr/>
                    <a:lstStyle/>
                    <a:p>
                      <a:r>
                        <a:rPr lang="en-CA" sz="2200" dirty="0" smtClean="0"/>
                        <a:t>0.837</a:t>
                      </a:r>
                    </a:p>
                  </a:txBody>
                  <a:tcPr/>
                </a:tc>
                <a:tc>
                  <a:txBody>
                    <a:bodyPr/>
                    <a:lstStyle/>
                    <a:p>
                      <a:r>
                        <a:rPr lang="en-CA" sz="2200" b="1" dirty="0" smtClean="0"/>
                        <a:t>0.824</a:t>
                      </a:r>
                    </a:p>
                  </a:txBody>
                  <a:tcPr/>
                </a:tc>
                <a:tc>
                  <a:txBody>
                    <a:bodyPr/>
                    <a:lstStyle/>
                    <a:p>
                      <a:r>
                        <a:rPr lang="en-CA" sz="2200" b="1" dirty="0" smtClean="0"/>
                        <a:t>0.926</a:t>
                      </a:r>
                    </a:p>
                  </a:txBody>
                  <a:tcPr/>
                </a:tc>
              </a:tr>
            </a:tbl>
          </a:graphicData>
        </a:graphic>
      </p:graphicFrame>
      <p:sp>
        <p:nvSpPr>
          <p:cNvPr id="6" name="Rectangle 5"/>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0" y="292572"/>
            <a:ext cx="9144000" cy="523220"/>
          </a:xfrm>
          <a:prstGeom prst="rect">
            <a:avLst/>
          </a:prstGeom>
          <a:noFill/>
        </p:spPr>
        <p:txBody>
          <a:bodyPr wrap="square" rtlCol="0">
            <a:spAutoFit/>
          </a:bodyPr>
          <a:lstStyle/>
          <a:p>
            <a:r>
              <a:rPr lang="en-CA" sz="2800" b="1" dirty="0"/>
              <a:t>Results </a:t>
            </a:r>
            <a:r>
              <a:rPr lang="en-CA" sz="2800" b="1" dirty="0" smtClean="0"/>
              <a:t>of</a:t>
            </a:r>
            <a:r>
              <a:rPr lang="en-CA" sz="2800" b="1" dirty="0" smtClean="0"/>
              <a:t> </a:t>
            </a:r>
            <a:r>
              <a:rPr lang="en-CA" sz="2800" b="1" dirty="0"/>
              <a:t>PAN 2013 competition </a:t>
            </a:r>
            <a:r>
              <a:rPr lang="en-CA" sz="2800" b="1" dirty="0" smtClean="0"/>
              <a:t>submission</a:t>
            </a:r>
            <a:endParaRPr lang="en-CA" sz="2800" b="1" dirty="0"/>
          </a:p>
        </p:txBody>
      </p:sp>
    </p:spTree>
    <p:extLst>
      <p:ext uri="{BB962C8B-B14F-4D97-AF65-F5344CB8AC3E}">
        <p14:creationId xmlns:p14="http://schemas.microsoft.com/office/powerpoint/2010/main" val="2320425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572"/>
            <a:ext cx="9144000" cy="523220"/>
          </a:xfrm>
          <a:prstGeom prst="rect">
            <a:avLst/>
          </a:prstGeom>
          <a:noFill/>
        </p:spPr>
        <p:txBody>
          <a:bodyPr wrap="square" rtlCol="0">
            <a:spAutoFit/>
          </a:bodyPr>
          <a:lstStyle/>
          <a:p>
            <a:r>
              <a:rPr lang="en-CA" sz="2800" b="1" dirty="0" smtClean="0"/>
              <a:t>Evaluation of ensembles on PAN 2013 dataset (after contest)</a:t>
            </a:r>
            <a:endParaRPr lang="en-CA" sz="2800" b="1" dirty="0"/>
          </a:p>
        </p:txBody>
      </p:sp>
      <p:graphicFrame>
        <p:nvGraphicFramePr>
          <p:cNvPr id="6" name="Table 5"/>
          <p:cNvGraphicFramePr>
            <a:graphicFrameLocks noGrp="1"/>
          </p:cNvGraphicFramePr>
          <p:nvPr>
            <p:extLst>
              <p:ext uri="{D42A27DB-BD31-4B8C-83A1-F6EECF244321}">
                <p14:modId xmlns:p14="http://schemas.microsoft.com/office/powerpoint/2010/main" val="405527395"/>
              </p:ext>
            </p:extLst>
          </p:nvPr>
        </p:nvGraphicFramePr>
        <p:xfrm>
          <a:off x="0" y="1197429"/>
          <a:ext cx="9133435" cy="4769040"/>
        </p:xfrm>
        <a:graphic>
          <a:graphicData uri="http://schemas.openxmlformats.org/drawingml/2006/table">
            <a:tbl>
              <a:tblPr firstRow="1">
                <a:tableStyleId>{F5AB1C69-6EDB-4FF4-983F-18BD219EF322}</a:tableStyleId>
              </a:tblPr>
              <a:tblGrid>
                <a:gridCol w="3026229"/>
                <a:gridCol w="816428"/>
                <a:gridCol w="762000"/>
                <a:gridCol w="817948"/>
                <a:gridCol w="797442"/>
                <a:gridCol w="754911"/>
                <a:gridCol w="723368"/>
                <a:gridCol w="756000"/>
                <a:gridCol w="679109"/>
              </a:tblGrid>
              <a:tr h="555319">
                <a:tc rowSpan="2">
                  <a:txBody>
                    <a:bodyPr/>
                    <a:lstStyle/>
                    <a:p>
                      <a:r>
                        <a:rPr lang="en-CA" sz="2000" dirty="0" smtClean="0">
                          <a:solidFill>
                            <a:schemeClr val="tx1"/>
                          </a:solidFill>
                        </a:rPr>
                        <a:t>Selected experimental</a:t>
                      </a:r>
                      <a:r>
                        <a:rPr lang="en-CA" sz="2000" baseline="0" dirty="0" smtClean="0">
                          <a:solidFill>
                            <a:schemeClr val="tx1"/>
                          </a:solidFill>
                        </a:rPr>
                        <a:t> </a:t>
                      </a:r>
                      <a:r>
                        <a:rPr lang="en-CA" sz="2000" dirty="0" smtClean="0">
                          <a:solidFill>
                            <a:schemeClr val="tx1"/>
                          </a:solidFill>
                        </a:rPr>
                        <a:t>results for ensembles</a:t>
                      </a:r>
                      <a:endParaRPr lang="en-CA" sz="2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CA" sz="2000" dirty="0" smtClean="0"/>
                        <a:t>Entire</a:t>
                      </a:r>
                      <a:r>
                        <a:rPr lang="en-CA" sz="2000" baseline="0" dirty="0" smtClean="0"/>
                        <a:t> set</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gridSpan="2">
                  <a:txBody>
                    <a:bodyPr/>
                    <a:lstStyle/>
                    <a:p>
                      <a:pPr algn="ctr"/>
                      <a:r>
                        <a:rPr lang="en-CA" sz="2000" dirty="0" smtClean="0"/>
                        <a:t>English subset</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CA"/>
                    </a:p>
                  </a:txBody>
                  <a:tcPr/>
                </a:tc>
                <a:tc gridSpan="2">
                  <a:txBody>
                    <a:bodyPr/>
                    <a:lstStyle/>
                    <a:p>
                      <a:pPr algn="ctr"/>
                      <a:r>
                        <a:rPr lang="en-CA" sz="2000" dirty="0" smtClean="0"/>
                        <a:t>Spanish subset</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CA"/>
                    </a:p>
                  </a:txBody>
                  <a:tcPr/>
                </a:tc>
                <a:tc gridSpan="2">
                  <a:txBody>
                    <a:bodyPr/>
                    <a:lstStyle/>
                    <a:p>
                      <a:pPr algn="ctr"/>
                      <a:r>
                        <a:rPr lang="en-CA" sz="2000" dirty="0" smtClean="0"/>
                        <a:t>Greek subset</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CA"/>
                    </a:p>
                  </a:txBody>
                  <a:tcPr/>
                </a:tc>
              </a:tr>
              <a:tr h="432000">
                <a:tc vMerge="1">
                  <a:txBody>
                    <a:bodyPr/>
                    <a:lstStyle/>
                    <a:p>
                      <a:endParaRPr lang="en-CA" sz="3400" dirty="0"/>
                    </a:p>
                  </a:txBody>
                  <a:tcPr>
                    <a:solidFill>
                      <a:schemeClr val="accent3">
                        <a:lumMod val="60000"/>
                        <a:lumOff val="40000"/>
                      </a:schemeClr>
                    </a:solidFill>
                  </a:tcPr>
                </a:tc>
                <a:tc>
                  <a:txBody>
                    <a:bodyPr/>
                    <a:lstStyle/>
                    <a:p>
                      <a:pPr algn="ctr"/>
                      <a:r>
                        <a:rPr lang="en-CA" sz="2000" dirty="0" smtClean="0">
                          <a:solidFill>
                            <a:schemeClr val="bg1"/>
                          </a:solidFill>
                        </a:rPr>
                        <a:t>Acc.</a:t>
                      </a:r>
                      <a:endParaRPr lang="en-CA" sz="2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CA" sz="2000" dirty="0" smtClean="0">
                          <a:solidFill>
                            <a:schemeClr val="bg1"/>
                          </a:solidFill>
                        </a:rPr>
                        <a:t>AUC</a:t>
                      </a:r>
                      <a:endParaRPr lang="en-CA" sz="2000" dirty="0">
                        <a:solidFill>
                          <a:schemeClr val="bg1"/>
                        </a:solidFill>
                      </a:endParaRPr>
                    </a:p>
                  </a:txBody>
                  <a:tcPr marL="45720" marR="45720">
                    <a:lnL w="381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CA" sz="2000" dirty="0" smtClean="0">
                          <a:solidFill>
                            <a:schemeClr val="bg1"/>
                          </a:solidFill>
                        </a:rPr>
                        <a:t>Acc.</a:t>
                      </a:r>
                      <a:endParaRPr lang="en-CA" sz="2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c>
                  <a:txBody>
                    <a:bodyPr/>
                    <a:lstStyle/>
                    <a:p>
                      <a:pPr algn="ctr"/>
                      <a:r>
                        <a:rPr lang="en-CA" sz="2000" dirty="0" smtClean="0">
                          <a:solidFill>
                            <a:schemeClr val="bg1"/>
                          </a:solidFill>
                        </a:rPr>
                        <a:t>AUC</a:t>
                      </a:r>
                      <a:endParaRPr lang="en-CA" sz="2000" dirty="0">
                        <a:solidFill>
                          <a:schemeClr val="bg1"/>
                        </a:solidFill>
                      </a:endParaRPr>
                    </a:p>
                  </a:txBody>
                  <a:tcPr marL="45720" marR="45720">
                    <a:lnL w="381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c>
                  <a:txBody>
                    <a:bodyPr/>
                    <a:lstStyle/>
                    <a:p>
                      <a:pPr algn="ctr"/>
                      <a:r>
                        <a:rPr lang="en-CA" sz="2000" dirty="0" smtClean="0">
                          <a:solidFill>
                            <a:schemeClr val="bg1"/>
                          </a:solidFill>
                        </a:rPr>
                        <a:t>Acc.</a:t>
                      </a:r>
                      <a:endParaRPr lang="en-CA" sz="2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c>
                  <a:txBody>
                    <a:bodyPr/>
                    <a:lstStyle/>
                    <a:p>
                      <a:pPr algn="ctr"/>
                      <a:r>
                        <a:rPr lang="en-CA" sz="2000" dirty="0" smtClean="0">
                          <a:solidFill>
                            <a:schemeClr val="bg1"/>
                          </a:solidFill>
                        </a:rPr>
                        <a:t>AUC</a:t>
                      </a:r>
                      <a:endParaRPr lang="en-CA" sz="2000" dirty="0">
                        <a:solidFill>
                          <a:schemeClr val="bg1"/>
                        </a:solidFill>
                      </a:endParaRPr>
                    </a:p>
                  </a:txBody>
                  <a:tcPr marL="45720" marR="45720">
                    <a:lnL w="381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c>
                  <a:txBody>
                    <a:bodyPr/>
                    <a:lstStyle/>
                    <a:p>
                      <a:pPr algn="ctr"/>
                      <a:r>
                        <a:rPr lang="en-CA" sz="2000" dirty="0" smtClean="0">
                          <a:solidFill>
                            <a:schemeClr val="bg1"/>
                          </a:solidFill>
                        </a:rPr>
                        <a:t>Acc.</a:t>
                      </a:r>
                      <a:endParaRPr lang="en-CA" sz="2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c>
                  <a:txBody>
                    <a:bodyPr/>
                    <a:lstStyle/>
                    <a:p>
                      <a:pPr algn="ctr"/>
                      <a:r>
                        <a:rPr lang="en-CA" sz="2000" dirty="0" smtClean="0">
                          <a:solidFill>
                            <a:schemeClr val="bg1"/>
                          </a:solidFill>
                        </a:rPr>
                        <a:t>AUC</a:t>
                      </a:r>
                      <a:endParaRPr lang="en-CA" sz="2000" dirty="0">
                        <a:solidFill>
                          <a:schemeClr val="bg1"/>
                        </a:solidFill>
                      </a:endParaRPr>
                    </a:p>
                  </a:txBody>
                  <a:tcPr marL="45720" marR="45720">
                    <a:lnL w="381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75000"/>
                      </a:schemeClr>
                    </a:solidFill>
                  </a:tcPr>
                </a:tc>
              </a:tr>
              <a:tr h="504000">
                <a:tc gridSpan="9">
                  <a:txBody>
                    <a:bodyPr/>
                    <a:lstStyle/>
                    <a:p>
                      <a:r>
                        <a:rPr lang="en-CA" sz="2000" dirty="0" smtClean="0"/>
                        <a:t>Our ensembles: weighted</a:t>
                      </a:r>
                      <a:r>
                        <a:rPr lang="en-CA" sz="2000" baseline="0" dirty="0" smtClean="0"/>
                        <a:t> voting, all </a:t>
                      </a:r>
                      <a:r>
                        <a:rPr lang="en-CA" sz="2000" dirty="0" smtClean="0"/>
                        <a:t>classifiers</a:t>
                      </a:r>
                      <a:r>
                        <a:rPr lang="en-CA" sz="2000" baseline="0" dirty="0" smtClean="0"/>
                        <a:t> in the considered parameter space</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468000">
                <a:tc>
                  <a:txBody>
                    <a:bodyPr/>
                    <a:lstStyle/>
                    <a:p>
                      <a:r>
                        <a:rPr lang="en-CA" sz="2000" baseline="0" dirty="0" smtClean="0"/>
                        <a:t>character based</a:t>
                      </a: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rgbClr val="FFFFCC"/>
                    </a:solidFill>
                  </a:tcPr>
                </a:tc>
                <a:tc>
                  <a:txBody>
                    <a:bodyPr/>
                    <a:lstStyle/>
                    <a:p>
                      <a:r>
                        <a:rPr lang="en-CA" sz="2000" dirty="0" smtClean="0"/>
                        <a:t>0.729</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CA" sz="2000" dirty="0" smtClean="0"/>
                        <a:t>0.764</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CA" sz="2000" b="1" dirty="0" smtClean="0"/>
                        <a:t>0.833</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CA" sz="2000" dirty="0" smtClean="0"/>
                        <a:t>0.830</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CA" sz="2000" dirty="0" smtClean="0"/>
                        <a:t>0.800</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CA" sz="2000" dirty="0" smtClean="0"/>
                        <a:t>0.859</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CA" sz="2000" dirty="0" smtClean="0"/>
                        <a:t>0.567</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CA" sz="2000" dirty="0" smtClean="0"/>
                        <a:t>0.582</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468000">
                <a:tc>
                  <a:txBody>
                    <a:bodyPr/>
                    <a:lstStyle/>
                    <a:p>
                      <a:r>
                        <a:rPr lang="en-CA" sz="2000" dirty="0" smtClean="0"/>
                        <a:t>character</a:t>
                      </a:r>
                      <a:r>
                        <a:rPr lang="en-CA" sz="2000" baseline="0" dirty="0" smtClean="0"/>
                        <a:t> and word based</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FFFFCC"/>
                    </a:solidFill>
                  </a:tcPr>
                </a:tc>
                <a:tc>
                  <a:txBody>
                    <a:bodyPr/>
                    <a:lstStyle/>
                    <a:p>
                      <a:r>
                        <a:rPr lang="en-CA" sz="2000" dirty="0" smtClean="0"/>
                        <a:t>0.741</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0.780</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0" dirty="0" smtClean="0"/>
                        <a:t>0.800</a:t>
                      </a:r>
                      <a:endParaRPr lang="en-CA" sz="2000" b="0" dirty="0"/>
                    </a:p>
                  </a:txBody>
                  <a:tcPr marL="45720" marR="45720">
                    <a:lnL w="381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0.842</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1" dirty="0" smtClean="0"/>
                        <a:t>0.840</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0.853</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dirty="0" smtClean="0"/>
                        <a:t>0.600</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0.622</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00">
                <a:tc gridSpan="9">
                  <a:txBody>
                    <a:bodyPr/>
                    <a:lstStyle/>
                    <a:p>
                      <a:pPr marL="0" marR="0" indent="0" algn="l" defTabSz="4174931" rtl="0" eaLnBrk="1" fontAlgn="auto" latinLnBrk="0" hangingPunct="1">
                        <a:lnSpc>
                          <a:spcPct val="100000"/>
                        </a:lnSpc>
                        <a:spcBef>
                          <a:spcPts val="0"/>
                        </a:spcBef>
                        <a:spcAft>
                          <a:spcPts val="0"/>
                        </a:spcAft>
                        <a:buClrTx/>
                        <a:buSzTx/>
                        <a:buFontTx/>
                        <a:buNone/>
                        <a:tabLst/>
                        <a:defRPr/>
                      </a:pPr>
                      <a:r>
                        <a:rPr lang="en-CA" sz="2000" dirty="0" smtClean="0"/>
                        <a:t>Our ensemble: weighted</a:t>
                      </a:r>
                      <a:r>
                        <a:rPr lang="en-CA" sz="2000" baseline="0" dirty="0" smtClean="0"/>
                        <a:t> voting, </a:t>
                      </a:r>
                      <a:r>
                        <a:rPr lang="en-CA" sz="2000" dirty="0" smtClean="0"/>
                        <a:t>classifiers</a:t>
                      </a:r>
                      <a:r>
                        <a:rPr lang="en-CA" sz="2000" baseline="0" dirty="0" smtClean="0"/>
                        <a:t> selected based on </a:t>
                      </a:r>
                      <a:r>
                        <a:rPr lang="en-CA" sz="2000" baseline="0" dirty="0" smtClean="0"/>
                        <a:t>performance on train </a:t>
                      </a:r>
                      <a:r>
                        <a:rPr lang="en-CA" sz="2000" baseline="0" dirty="0" smtClean="0"/>
                        <a:t>data</a:t>
                      </a:r>
                      <a:endParaRPr lang="en-CA" sz="2000" dirty="0" smtClean="0"/>
                    </a:p>
                  </a:txBody>
                  <a:tcPr marL="46800" marR="0" marT="46800" marB="468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EDB0"/>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468000">
                <a:tc>
                  <a:txBody>
                    <a:bodyPr/>
                    <a:lstStyle/>
                    <a:p>
                      <a:r>
                        <a:rPr lang="en-CA" sz="2000" dirty="0" smtClean="0"/>
                        <a:t>character and word based</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EEDB0"/>
                    </a:solidFill>
                  </a:tcPr>
                </a:tc>
                <a:tc>
                  <a:txBody>
                    <a:bodyPr/>
                    <a:lstStyle/>
                    <a:p>
                      <a:r>
                        <a:rPr lang="en-CA" sz="2000" b="1" dirty="0" smtClean="0"/>
                        <a:t>0.788</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b="1" dirty="0" smtClean="0"/>
                        <a:t>0.805</a:t>
                      </a:r>
                      <a:endParaRPr lang="en-CA" sz="2000" b="1"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0" dirty="0" smtClean="0"/>
                        <a:t>0.800</a:t>
                      </a:r>
                      <a:endParaRPr lang="en-CA" sz="2000" b="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b="1" dirty="0" smtClean="0"/>
                        <a:t>0.857</a:t>
                      </a:r>
                      <a:endParaRPr lang="en-CA" sz="2000" b="1"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1" dirty="0" smtClean="0"/>
                        <a:t>0.840</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0.853</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dirty="0" smtClean="0"/>
                        <a:t>0.733</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0.687</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00">
                <a:tc gridSpan="9">
                  <a:txBody>
                    <a:bodyPr/>
                    <a:lstStyle/>
                    <a:p>
                      <a:r>
                        <a:rPr lang="en-CA" sz="2000" dirty="0" smtClean="0"/>
                        <a:t>Methods by </a:t>
                      </a:r>
                      <a:r>
                        <a:rPr lang="en-CA" sz="2000" baseline="0" dirty="0" smtClean="0"/>
                        <a:t>other PAN’13 participants (different methods in different columns)</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720000">
                <a:tc>
                  <a:txBody>
                    <a:bodyPr/>
                    <a:lstStyle/>
                    <a:p>
                      <a:r>
                        <a:rPr lang="en-CA" sz="2000" dirty="0" smtClean="0"/>
                        <a:t>best results </a:t>
                      </a:r>
                    </a:p>
                    <a:p>
                      <a:r>
                        <a:rPr lang="en-CA" sz="2000" dirty="0" smtClean="0"/>
                        <a:t>over other</a:t>
                      </a:r>
                      <a:r>
                        <a:rPr lang="en-CA" sz="2000" baseline="0" dirty="0" smtClean="0"/>
                        <a:t> </a:t>
                      </a:r>
                      <a:r>
                        <a:rPr lang="en-CA" sz="2000" dirty="0" smtClean="0"/>
                        <a:t>participants</a:t>
                      </a:r>
                      <a:endParaRPr lang="en-CA" sz="2000" dirty="0"/>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CA" sz="2000" dirty="0" smtClean="0"/>
                        <a:t>0.753</a:t>
                      </a:r>
                      <a:endParaRPr lang="en-CA" sz="200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0.735</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0" dirty="0" smtClean="0"/>
                        <a:t>0.800</a:t>
                      </a:r>
                      <a:endParaRPr lang="en-CA" sz="2000" b="0"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dirty="0" smtClean="0"/>
                        <a:t>0.837</a:t>
                      </a:r>
                      <a:endParaRPr lang="en-CA" sz="2000"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1" dirty="0" smtClean="0"/>
                        <a:t>0.840</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b="1" dirty="0" smtClean="0"/>
                        <a:t>0.926</a:t>
                      </a:r>
                      <a:endParaRPr lang="en-CA" sz="2000" b="1"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b="1" dirty="0" smtClean="0"/>
                        <a:t>0.833</a:t>
                      </a:r>
                      <a:endParaRPr lang="en-CA" sz="2000" b="1" dirty="0"/>
                    </a:p>
                  </a:txBody>
                  <a:tcPr marL="45720" marR="45720">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2000" b="1" dirty="0" smtClean="0"/>
                        <a:t>0.824</a:t>
                      </a:r>
                      <a:endParaRPr lang="en-CA" sz="2000" b="1" dirty="0"/>
                    </a:p>
                  </a:txBody>
                  <a:tcPr marL="45720" marR="45720">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418701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8259" y="292572"/>
            <a:ext cx="9144000" cy="523220"/>
          </a:xfrm>
          <a:prstGeom prst="rect">
            <a:avLst/>
          </a:prstGeom>
          <a:noFill/>
        </p:spPr>
        <p:txBody>
          <a:bodyPr wrap="square" rtlCol="0">
            <a:spAutoFit/>
          </a:bodyPr>
          <a:lstStyle/>
          <a:p>
            <a:r>
              <a:rPr lang="en-CA" sz="2800" b="1" dirty="0" smtClean="0"/>
              <a:t>Example </a:t>
            </a:r>
          </a:p>
        </p:txBody>
      </p:sp>
      <p:sp>
        <p:nvSpPr>
          <p:cNvPr id="3" name="TextBox 2"/>
          <p:cNvSpPr txBox="1"/>
          <p:nvPr/>
        </p:nvSpPr>
        <p:spPr>
          <a:xfrm>
            <a:off x="264474" y="1148834"/>
            <a:ext cx="8610600" cy="4770537"/>
          </a:xfrm>
          <a:prstGeom prst="rect">
            <a:avLst/>
          </a:prstGeom>
          <a:noFill/>
        </p:spPr>
        <p:txBody>
          <a:bodyPr wrap="square" rtlCol="0">
            <a:spAutoFit/>
          </a:bodyPr>
          <a:lstStyle/>
          <a:p>
            <a:pPr algn="ctr"/>
            <a:r>
              <a:rPr lang="en-CA" sz="2800" b="1" dirty="0"/>
              <a:t>"The Cuckoo's </a:t>
            </a:r>
            <a:r>
              <a:rPr lang="en-CA" sz="2800" b="1" dirty="0" smtClean="0"/>
              <a:t>Calling“</a:t>
            </a:r>
          </a:p>
          <a:p>
            <a:pPr algn="ctr"/>
            <a:r>
              <a:rPr lang="en-CA" sz="2400" dirty="0" smtClean="0"/>
              <a:t>2013 detective novel by Robert Galbraith</a:t>
            </a:r>
          </a:p>
          <a:p>
            <a:pPr algn="ctr"/>
            <a:endParaRPr lang="en-CA" sz="2400" dirty="0"/>
          </a:p>
          <a:p>
            <a:pPr algn="ctr"/>
            <a:r>
              <a:rPr lang="en-CA" sz="2400" dirty="0" smtClean="0"/>
              <a:t>Question by </a:t>
            </a:r>
            <a:r>
              <a:rPr lang="en-CA" sz="2400" i="1" dirty="0" smtClean="0"/>
              <a:t>Sundays Times</a:t>
            </a:r>
          </a:p>
          <a:p>
            <a:pPr algn="ctr"/>
            <a:r>
              <a:rPr lang="en-CA" sz="2400" dirty="0" smtClean="0"/>
              <a:t>Was “The Cuckoo’s Calling” really written by J.K. Rowling?</a:t>
            </a:r>
          </a:p>
          <a:p>
            <a:pPr algn="ctr"/>
            <a:endParaRPr lang="en-CA" sz="2800" dirty="0" smtClean="0"/>
          </a:p>
          <a:p>
            <a:pPr algn="ctr"/>
            <a:r>
              <a:rPr lang="en-CA" sz="2400" dirty="0" smtClean="0"/>
              <a:t>Peter </a:t>
            </a:r>
            <a:r>
              <a:rPr lang="en-CA" sz="2400" dirty="0" err="1" smtClean="0"/>
              <a:t>Millican</a:t>
            </a:r>
            <a:r>
              <a:rPr lang="en-CA" sz="2400" dirty="0"/>
              <a:t> and Patrick </a:t>
            </a:r>
            <a:r>
              <a:rPr lang="en-CA" sz="2400" dirty="0" err="1" smtClean="0"/>
              <a:t>Juola</a:t>
            </a:r>
            <a:r>
              <a:rPr lang="en-CA" sz="2400" dirty="0"/>
              <a:t> </a:t>
            </a:r>
            <a:r>
              <a:rPr lang="en-CA" sz="2400" dirty="0" smtClean="0"/>
              <a:t>requested (independently)</a:t>
            </a:r>
          </a:p>
          <a:p>
            <a:pPr algn="ctr"/>
            <a:r>
              <a:rPr lang="en-CA" sz="2400" dirty="0" smtClean="0"/>
              <a:t>to answer this question through their algorithmic methods </a:t>
            </a:r>
          </a:p>
          <a:p>
            <a:endParaRPr lang="en-CA" sz="2800" dirty="0" smtClean="0"/>
          </a:p>
          <a:p>
            <a:pPr algn="ctr"/>
            <a:r>
              <a:rPr lang="en-CA" sz="2400" dirty="0" smtClean="0"/>
              <a:t>Results indicative of the positive answer</a:t>
            </a:r>
          </a:p>
          <a:p>
            <a:endParaRPr lang="en-CA" sz="2800" dirty="0"/>
          </a:p>
          <a:p>
            <a:pPr algn="ctr"/>
            <a:r>
              <a:rPr lang="en-CA" sz="2400" dirty="0" smtClean="0"/>
              <a:t>J. K. Rowling admitted that she is the author</a:t>
            </a:r>
          </a:p>
        </p:txBody>
      </p:sp>
      <p:sp>
        <p:nvSpPr>
          <p:cNvPr id="7" name="Down Arrow 6"/>
          <p:cNvSpPr/>
          <p:nvPr/>
        </p:nvSpPr>
        <p:spPr>
          <a:xfrm>
            <a:off x="4399282" y="3143254"/>
            <a:ext cx="314325" cy="405312"/>
          </a:xfrm>
          <a:prstGeom prst="downArrow">
            <a:avLst/>
          </a:prstGeom>
          <a:solidFill>
            <a:srgbClr val="008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Down Arrow 22"/>
          <p:cNvSpPr/>
          <p:nvPr/>
        </p:nvSpPr>
        <p:spPr>
          <a:xfrm>
            <a:off x="4383726" y="4267204"/>
            <a:ext cx="314325" cy="405312"/>
          </a:xfrm>
          <a:prstGeom prst="downArrow">
            <a:avLst/>
          </a:prstGeom>
          <a:solidFill>
            <a:srgbClr val="008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Down Arrow 23"/>
          <p:cNvSpPr/>
          <p:nvPr/>
        </p:nvSpPr>
        <p:spPr>
          <a:xfrm>
            <a:off x="4383725" y="5067304"/>
            <a:ext cx="314325" cy="405312"/>
          </a:xfrm>
          <a:prstGeom prst="downArrow">
            <a:avLst/>
          </a:prstGeom>
          <a:solidFill>
            <a:srgbClr val="008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11799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572"/>
            <a:ext cx="9144000" cy="523220"/>
          </a:xfrm>
          <a:prstGeom prst="rect">
            <a:avLst/>
          </a:prstGeom>
          <a:noFill/>
        </p:spPr>
        <p:txBody>
          <a:bodyPr wrap="square" rtlCol="0">
            <a:spAutoFit/>
          </a:bodyPr>
          <a:lstStyle/>
          <a:p>
            <a:r>
              <a:rPr lang="en-CA" sz="2800" b="1" dirty="0" smtClean="0"/>
              <a:t>Evaluation on PAN 2014 author verification competition</a:t>
            </a:r>
            <a:endParaRPr lang="en-CA" sz="2800" b="1" dirty="0"/>
          </a:p>
        </p:txBody>
      </p:sp>
      <p:sp>
        <p:nvSpPr>
          <p:cNvPr id="7" name="TextBox 6"/>
          <p:cNvSpPr txBox="1"/>
          <p:nvPr/>
        </p:nvSpPr>
        <p:spPr>
          <a:xfrm>
            <a:off x="265814" y="1961434"/>
            <a:ext cx="8686800" cy="3046988"/>
          </a:xfrm>
          <a:prstGeom prst="rect">
            <a:avLst/>
          </a:prstGeom>
          <a:noFill/>
        </p:spPr>
        <p:txBody>
          <a:bodyPr wrap="square" rtlCol="0">
            <a:spAutoFit/>
          </a:bodyPr>
          <a:lstStyle/>
          <a:p>
            <a:r>
              <a:rPr lang="en-CA" sz="2400" dirty="0"/>
              <a:t>Difference in dataset as compared to PAN 2013: </a:t>
            </a:r>
            <a:endParaRPr lang="en-CA" sz="2400" dirty="0" smtClean="0"/>
          </a:p>
          <a:p>
            <a:pPr marL="800100" lvl="1" indent="-342900">
              <a:buFont typeface="Arial" pitchFamily="34" charset="0"/>
              <a:buChar char="•"/>
            </a:pPr>
            <a:r>
              <a:rPr lang="en-CA" sz="2400" dirty="0" smtClean="0"/>
              <a:t>fewer </a:t>
            </a:r>
            <a:r>
              <a:rPr lang="en-CA" sz="2400" dirty="0"/>
              <a:t>known </a:t>
            </a:r>
            <a:r>
              <a:rPr lang="en-CA" sz="2400" dirty="0" smtClean="0"/>
              <a:t>documents per problem (max 5), </a:t>
            </a:r>
            <a:r>
              <a:rPr lang="en-CA" sz="2400" dirty="0"/>
              <a:t>in particular two datasets </a:t>
            </a:r>
            <a:r>
              <a:rPr lang="en-CA" sz="2400" dirty="0" smtClean="0"/>
              <a:t>where </a:t>
            </a:r>
            <a:r>
              <a:rPr lang="en-CA" sz="2400" dirty="0"/>
              <a:t>only one known document is given per </a:t>
            </a:r>
            <a:r>
              <a:rPr lang="en-CA" sz="2400" dirty="0" smtClean="0"/>
              <a:t>problem</a:t>
            </a:r>
          </a:p>
          <a:p>
            <a:pPr marL="800100" lvl="1" indent="-342900">
              <a:buFont typeface="Arial" pitchFamily="34" charset="0"/>
              <a:buChar char="•"/>
            </a:pPr>
            <a:r>
              <a:rPr lang="en-CA" sz="2400" dirty="0"/>
              <a:t>m</a:t>
            </a:r>
            <a:r>
              <a:rPr lang="en-CA" sz="2400" dirty="0" smtClean="0"/>
              <a:t>ore problems in testing and training set</a:t>
            </a:r>
          </a:p>
          <a:p>
            <a:pPr marL="800100" lvl="1" indent="-342900">
              <a:buFont typeface="Arial" pitchFamily="34" charset="0"/>
              <a:buChar char="•"/>
            </a:pPr>
            <a:r>
              <a:rPr lang="en-CA" sz="2400" dirty="0"/>
              <a:t>m</a:t>
            </a:r>
            <a:r>
              <a:rPr lang="en-CA" sz="2400" dirty="0" smtClean="0"/>
              <a:t>ore data categories:</a:t>
            </a:r>
          </a:p>
          <a:p>
            <a:pPr lvl="2"/>
            <a:r>
              <a:rPr lang="en-CA" sz="2400" dirty="0"/>
              <a:t> </a:t>
            </a:r>
            <a:r>
              <a:rPr lang="en-CA" sz="2400" dirty="0" smtClean="0"/>
              <a:t>languages: English, Dutch, Spanish, Greek</a:t>
            </a:r>
          </a:p>
          <a:p>
            <a:pPr lvl="2"/>
            <a:r>
              <a:rPr lang="en-CA" sz="2400" dirty="0"/>
              <a:t> </a:t>
            </a:r>
            <a:r>
              <a:rPr lang="en-CA" sz="2400" dirty="0" smtClean="0"/>
              <a:t>different genre categories</a:t>
            </a:r>
            <a:endParaRPr lang="en-CA" sz="2400" dirty="0"/>
          </a:p>
        </p:txBody>
      </p:sp>
    </p:spTree>
    <p:extLst>
      <p:ext uri="{BB962C8B-B14F-4D97-AF65-F5344CB8AC3E}">
        <p14:creationId xmlns:p14="http://schemas.microsoft.com/office/powerpoint/2010/main" val="2955348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572"/>
            <a:ext cx="9144000" cy="523220"/>
          </a:xfrm>
          <a:prstGeom prst="rect">
            <a:avLst/>
          </a:prstGeom>
          <a:noFill/>
        </p:spPr>
        <p:txBody>
          <a:bodyPr wrap="square" rtlCol="0">
            <a:spAutoFit/>
          </a:bodyPr>
          <a:lstStyle/>
          <a:p>
            <a:r>
              <a:rPr lang="en-CA" sz="2800" b="1" dirty="0"/>
              <a:t> </a:t>
            </a:r>
            <a:r>
              <a:rPr lang="en-CA" sz="2800" b="1" dirty="0" smtClean="0"/>
              <a:t>Our submission to PAN 2014 competition</a:t>
            </a:r>
            <a:endParaRPr lang="en-CA" sz="2800" b="1" dirty="0"/>
          </a:p>
        </p:txBody>
      </p:sp>
      <p:sp>
        <p:nvSpPr>
          <p:cNvPr id="4" name="TextBox 3"/>
          <p:cNvSpPr txBox="1"/>
          <p:nvPr/>
        </p:nvSpPr>
        <p:spPr>
          <a:xfrm>
            <a:off x="382772" y="1980148"/>
            <a:ext cx="8461301" cy="2677656"/>
          </a:xfrm>
          <a:prstGeom prst="rect">
            <a:avLst/>
          </a:prstGeom>
          <a:noFill/>
        </p:spPr>
        <p:txBody>
          <a:bodyPr wrap="square" rtlCol="0">
            <a:spAutoFit/>
          </a:bodyPr>
          <a:lstStyle/>
          <a:p>
            <a:pPr marL="800100" lvl="1" indent="-342900">
              <a:buFont typeface="Arial" pitchFamily="34" charset="0"/>
              <a:buChar char="•"/>
            </a:pPr>
            <a:r>
              <a:rPr lang="en-CA" sz="2400" dirty="0" smtClean="0"/>
              <a:t>Separate ensemble for each category (</a:t>
            </a:r>
            <a:r>
              <a:rPr lang="en-CA" sz="2400" dirty="0" err="1" smtClean="0"/>
              <a:t>language&amp;genre</a:t>
            </a:r>
            <a:r>
              <a:rPr lang="en-CA" sz="2400" dirty="0" smtClean="0"/>
              <a:t> combination)</a:t>
            </a:r>
          </a:p>
          <a:p>
            <a:pPr marL="800100" lvl="1" indent="-342900">
              <a:buFont typeface="Arial" pitchFamily="34" charset="0"/>
              <a:buChar char="•"/>
            </a:pPr>
            <a:r>
              <a:rPr lang="en-CA" sz="2400" dirty="0" smtClean="0"/>
              <a:t>Ensembles </a:t>
            </a:r>
            <a:r>
              <a:rPr lang="en-CA" sz="2400" dirty="0"/>
              <a:t>selected based on performance on training </a:t>
            </a:r>
            <a:r>
              <a:rPr lang="en-CA" sz="2400" dirty="0" smtClean="0"/>
              <a:t>data: fixed </a:t>
            </a:r>
            <a:r>
              <a:rPr lang="en-CA" sz="2400" dirty="0"/>
              <a:t>odd number of 31 classifiers with the best </a:t>
            </a:r>
            <a:r>
              <a:rPr lang="en-CA" sz="2400" dirty="0" smtClean="0"/>
              <a:t>AUC</a:t>
            </a:r>
            <a:endParaRPr lang="en-CA" sz="2400" dirty="0"/>
          </a:p>
          <a:p>
            <a:pPr marL="800100" lvl="1" indent="-342900">
              <a:buFont typeface="Arial" pitchFamily="34" charset="0"/>
              <a:buChar char="•"/>
            </a:pPr>
            <a:r>
              <a:rPr lang="en-CA" sz="2400" dirty="0"/>
              <a:t>Threshold set to the average of optimal thresholds of the selected classifiers on the train data (thresholds on which maximum accuracy achieved</a:t>
            </a:r>
            <a:r>
              <a:rPr lang="en-CA" sz="2400" dirty="0" smtClean="0"/>
              <a:t>)</a:t>
            </a:r>
            <a:endParaRPr lang="en-CA" sz="2400" dirty="0"/>
          </a:p>
        </p:txBody>
      </p:sp>
    </p:spTree>
    <p:extLst>
      <p:ext uri="{BB962C8B-B14F-4D97-AF65-F5344CB8AC3E}">
        <p14:creationId xmlns:p14="http://schemas.microsoft.com/office/powerpoint/2010/main" val="41475740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4823079"/>
              </p:ext>
            </p:extLst>
          </p:nvPr>
        </p:nvGraphicFramePr>
        <p:xfrm>
          <a:off x="63792" y="3995271"/>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Spanish articles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3</a:t>
                      </a:r>
                      <a:r>
                        <a:rPr lang="en-CA" sz="2200" baseline="30000" dirty="0" smtClean="0"/>
                        <a:t>rd</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r>
                        <a:rPr lang="en-CA" sz="2200" dirty="0" smtClean="0"/>
                        <a:t> </a:t>
                      </a:r>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0.586</a:t>
                      </a:r>
                      <a:endParaRPr lang="en-CA" sz="2200" dirty="0"/>
                    </a:p>
                  </a:txBody>
                  <a:tcPr/>
                </a:tc>
                <a:tc>
                  <a:txBody>
                    <a:bodyPr/>
                    <a:lstStyle/>
                    <a:p>
                      <a:pPr algn="ctr"/>
                      <a:r>
                        <a:rPr lang="en-CA" sz="2200" dirty="0" smtClean="0"/>
                        <a:t>0.803</a:t>
                      </a:r>
                      <a:endParaRPr lang="en-CA" sz="2200" dirty="0"/>
                    </a:p>
                  </a:txBody>
                  <a:tcPr/>
                </a:tc>
                <a:tc>
                  <a:txBody>
                    <a:bodyPr/>
                    <a:lstStyle/>
                    <a:p>
                      <a:pPr algn="ctr"/>
                      <a:r>
                        <a:rPr lang="en-CA" sz="2200" dirty="0" smtClean="0"/>
                        <a:t>0.730</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0.698</a:t>
                      </a:r>
                      <a:endParaRPr lang="en-CA" sz="2200" b="0" dirty="0"/>
                    </a:p>
                  </a:txBody>
                  <a:tcPr/>
                </a:tc>
                <a:tc>
                  <a:txBody>
                    <a:bodyPr/>
                    <a:lstStyle/>
                    <a:p>
                      <a:pPr algn="ctr"/>
                      <a:r>
                        <a:rPr lang="en-CA" sz="2200" b="0" dirty="0" smtClean="0"/>
                        <a:t>0.898</a:t>
                      </a:r>
                      <a:endParaRPr lang="en-CA" sz="2200" b="0" dirty="0"/>
                    </a:p>
                  </a:txBody>
                  <a:tcPr/>
                </a:tc>
                <a:tc>
                  <a:txBody>
                    <a:bodyPr/>
                    <a:lstStyle/>
                    <a:p>
                      <a:pPr algn="ctr"/>
                      <a:r>
                        <a:rPr lang="en-CA" sz="2200" b="0" dirty="0" smtClean="0"/>
                        <a:t>0.778</a:t>
                      </a:r>
                      <a:endParaRPr lang="en-CA" sz="2200" b="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02646679"/>
              </p:ext>
            </p:extLst>
          </p:nvPr>
        </p:nvGraphicFramePr>
        <p:xfrm>
          <a:off x="53159" y="1170564"/>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Greek articles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5</a:t>
                      </a:r>
                      <a:r>
                        <a:rPr lang="en-CA" sz="2200" baseline="30000" dirty="0" smtClean="0"/>
                        <a:t>th</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0.497</a:t>
                      </a:r>
                      <a:endParaRPr lang="en-CA" sz="2200" dirty="0"/>
                    </a:p>
                  </a:txBody>
                  <a:tcPr/>
                </a:tc>
                <a:tc>
                  <a:txBody>
                    <a:bodyPr/>
                    <a:lstStyle/>
                    <a:p>
                      <a:pPr algn="ctr"/>
                      <a:r>
                        <a:rPr lang="en-CA" sz="2200" dirty="0" smtClean="0"/>
                        <a:t>0.731</a:t>
                      </a:r>
                      <a:endParaRPr lang="en-CA" sz="2200" dirty="0"/>
                    </a:p>
                  </a:txBody>
                  <a:tcPr/>
                </a:tc>
                <a:tc>
                  <a:txBody>
                    <a:bodyPr/>
                    <a:lstStyle/>
                    <a:p>
                      <a:pPr algn="ctr"/>
                      <a:r>
                        <a:rPr lang="en-CA" sz="2200" dirty="0" smtClean="0"/>
                        <a:t>0.680</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0.720</a:t>
                      </a:r>
                      <a:endParaRPr lang="en-CA" sz="2200" b="0" dirty="0"/>
                    </a:p>
                  </a:txBody>
                  <a:tcPr/>
                </a:tc>
                <a:tc>
                  <a:txBody>
                    <a:bodyPr/>
                    <a:lstStyle/>
                    <a:p>
                      <a:pPr algn="ctr"/>
                      <a:r>
                        <a:rPr lang="en-CA" sz="2200" b="0" dirty="0" smtClean="0"/>
                        <a:t>0.889</a:t>
                      </a:r>
                      <a:endParaRPr lang="en-CA" sz="2200" b="0" dirty="0"/>
                    </a:p>
                  </a:txBody>
                  <a:tcPr/>
                </a:tc>
                <a:tc>
                  <a:txBody>
                    <a:bodyPr/>
                    <a:lstStyle/>
                    <a:p>
                      <a:pPr algn="ctr"/>
                      <a:r>
                        <a:rPr lang="en-CA" sz="2200" b="0" dirty="0" smtClean="0"/>
                        <a:t>0.810</a:t>
                      </a:r>
                      <a:endParaRPr lang="en-CA" sz="2200" b="0" dirty="0"/>
                    </a:p>
                  </a:txBody>
                  <a:tcPr/>
                </a:tc>
              </a:tr>
            </a:tbl>
          </a:graphicData>
        </a:graphic>
      </p:graphicFrame>
      <p:sp>
        <p:nvSpPr>
          <p:cNvPr id="5" name="Rectangle 4"/>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0633" y="292572"/>
            <a:ext cx="9144000" cy="523220"/>
          </a:xfrm>
          <a:prstGeom prst="rect">
            <a:avLst/>
          </a:prstGeom>
          <a:noFill/>
        </p:spPr>
        <p:txBody>
          <a:bodyPr wrap="square" rtlCol="0">
            <a:spAutoFit/>
          </a:bodyPr>
          <a:lstStyle/>
          <a:p>
            <a:r>
              <a:rPr lang="en-CA" sz="2800" b="1" dirty="0"/>
              <a:t> </a:t>
            </a:r>
            <a:r>
              <a:rPr lang="en-CA" sz="2800" b="1" dirty="0" smtClean="0"/>
              <a:t>Results on PAN 2014 dataset: articles in Greek and Spanish</a:t>
            </a:r>
            <a:endParaRPr lang="en-CA" sz="2800" b="1" dirty="0"/>
          </a:p>
        </p:txBody>
      </p:sp>
    </p:spTree>
    <p:extLst>
      <p:ext uri="{BB962C8B-B14F-4D97-AF65-F5344CB8AC3E}">
        <p14:creationId xmlns:p14="http://schemas.microsoft.com/office/powerpoint/2010/main" val="5332156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572"/>
            <a:ext cx="9144000" cy="523220"/>
          </a:xfrm>
          <a:prstGeom prst="rect">
            <a:avLst/>
          </a:prstGeom>
          <a:noFill/>
        </p:spPr>
        <p:txBody>
          <a:bodyPr wrap="square" rtlCol="0">
            <a:spAutoFit/>
          </a:bodyPr>
          <a:lstStyle/>
          <a:p>
            <a:r>
              <a:rPr lang="en-CA" sz="2800" b="1" dirty="0"/>
              <a:t> </a:t>
            </a:r>
            <a:r>
              <a:rPr lang="en-CA" sz="2800" b="1" dirty="0" smtClean="0"/>
              <a:t>Results on PAN 2014 dataset: Dutch essays and reviews</a:t>
            </a:r>
            <a:endParaRPr lang="en-CA" sz="2800" b="1" dirty="0"/>
          </a:p>
        </p:txBody>
      </p:sp>
      <p:graphicFrame>
        <p:nvGraphicFramePr>
          <p:cNvPr id="7" name="Table 6"/>
          <p:cNvGraphicFramePr>
            <a:graphicFrameLocks noGrp="1"/>
          </p:cNvGraphicFramePr>
          <p:nvPr>
            <p:extLst>
              <p:ext uri="{D42A27DB-BD31-4B8C-83A1-F6EECF244321}">
                <p14:modId xmlns:p14="http://schemas.microsoft.com/office/powerpoint/2010/main" val="3208334502"/>
              </p:ext>
            </p:extLst>
          </p:nvPr>
        </p:nvGraphicFramePr>
        <p:xfrm>
          <a:off x="42532" y="1172162"/>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Dutch essays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6</a:t>
                      </a:r>
                      <a:r>
                        <a:rPr lang="en-CA" sz="2200" baseline="30000" dirty="0" smtClean="0"/>
                        <a:t>th</a:t>
                      </a:r>
                      <a:r>
                        <a:rPr lang="en-CA" sz="2200" baseline="0" dirty="0" smtClean="0"/>
                        <a:t> of 13</a:t>
                      </a:r>
                      <a:endParaRPr lang="en-CA" sz="2200" dirty="0" smtClean="0"/>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0.732</a:t>
                      </a:r>
                      <a:endParaRPr lang="en-CA" sz="2200" dirty="0"/>
                    </a:p>
                  </a:txBody>
                  <a:tcPr/>
                </a:tc>
                <a:tc>
                  <a:txBody>
                    <a:bodyPr/>
                    <a:lstStyle/>
                    <a:p>
                      <a:pPr algn="ctr"/>
                      <a:r>
                        <a:rPr lang="en-CA" sz="2200" dirty="0" smtClean="0"/>
                        <a:t>0.869</a:t>
                      </a:r>
                      <a:endParaRPr lang="en-CA" sz="2200" dirty="0"/>
                    </a:p>
                  </a:txBody>
                  <a:tcPr/>
                </a:tc>
                <a:tc>
                  <a:txBody>
                    <a:bodyPr/>
                    <a:lstStyle/>
                    <a:p>
                      <a:pPr algn="ctr"/>
                      <a:r>
                        <a:rPr lang="en-CA" sz="2200" dirty="0" smtClean="0"/>
                        <a:t>0.842</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0.823</a:t>
                      </a:r>
                      <a:endParaRPr lang="en-CA" sz="2200" b="0" dirty="0"/>
                    </a:p>
                  </a:txBody>
                  <a:tcPr/>
                </a:tc>
                <a:tc>
                  <a:txBody>
                    <a:bodyPr/>
                    <a:lstStyle/>
                    <a:p>
                      <a:pPr algn="ctr"/>
                      <a:r>
                        <a:rPr lang="en-CA" sz="2200" b="0" dirty="0" smtClean="0"/>
                        <a:t>0.932</a:t>
                      </a:r>
                      <a:endParaRPr lang="en-CA" sz="2200" b="0" dirty="0"/>
                    </a:p>
                  </a:txBody>
                  <a:tcPr/>
                </a:tc>
                <a:tc>
                  <a:txBody>
                    <a:bodyPr/>
                    <a:lstStyle/>
                    <a:p>
                      <a:pPr algn="ctr"/>
                      <a:r>
                        <a:rPr lang="en-CA" sz="2200" b="0" dirty="0" smtClean="0"/>
                        <a:t>0.883</a:t>
                      </a:r>
                      <a:endParaRPr lang="en-CA" sz="2200" b="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58961558"/>
              </p:ext>
            </p:extLst>
          </p:nvPr>
        </p:nvGraphicFramePr>
        <p:xfrm>
          <a:off x="63792" y="3995271"/>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Dutch reviews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5</a:t>
                      </a:r>
                      <a:r>
                        <a:rPr lang="en-CA" sz="2200" baseline="30000" dirty="0" smtClean="0"/>
                        <a:t>th</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0.357</a:t>
                      </a:r>
                      <a:endParaRPr lang="en-CA" sz="2200" dirty="0"/>
                    </a:p>
                  </a:txBody>
                  <a:tcPr/>
                </a:tc>
                <a:tc>
                  <a:txBody>
                    <a:bodyPr/>
                    <a:lstStyle/>
                    <a:p>
                      <a:pPr algn="ctr"/>
                      <a:r>
                        <a:rPr lang="en-CA" sz="2200" dirty="0" smtClean="0"/>
                        <a:t>0.638</a:t>
                      </a:r>
                      <a:endParaRPr lang="en-CA" sz="2200" dirty="0"/>
                    </a:p>
                  </a:txBody>
                  <a:tcPr/>
                </a:tc>
                <a:tc>
                  <a:txBody>
                    <a:bodyPr/>
                    <a:lstStyle/>
                    <a:p>
                      <a:pPr algn="ctr"/>
                      <a:r>
                        <a:rPr lang="en-CA" sz="2200" dirty="0" smtClean="0"/>
                        <a:t>0.560</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0.525</a:t>
                      </a:r>
                      <a:endParaRPr lang="en-CA" sz="2200" b="0" dirty="0"/>
                    </a:p>
                  </a:txBody>
                  <a:tcPr/>
                </a:tc>
                <a:tc>
                  <a:txBody>
                    <a:bodyPr/>
                    <a:lstStyle/>
                    <a:p>
                      <a:pPr algn="ctr"/>
                      <a:r>
                        <a:rPr lang="en-CA" sz="2200" b="0" dirty="0" smtClean="0"/>
                        <a:t>0.757</a:t>
                      </a:r>
                      <a:endParaRPr lang="en-CA" sz="2200" b="0" dirty="0"/>
                    </a:p>
                  </a:txBody>
                  <a:tcPr/>
                </a:tc>
                <a:tc>
                  <a:txBody>
                    <a:bodyPr/>
                    <a:lstStyle/>
                    <a:p>
                      <a:pPr algn="ctr"/>
                      <a:r>
                        <a:rPr lang="en-CA" sz="2200" b="0" dirty="0" smtClean="0"/>
                        <a:t>0.694</a:t>
                      </a:r>
                      <a:endParaRPr lang="en-CA" sz="2200" b="0" dirty="0"/>
                    </a:p>
                  </a:txBody>
                  <a:tcPr/>
                </a:tc>
              </a:tr>
            </a:tbl>
          </a:graphicData>
        </a:graphic>
      </p:graphicFrame>
    </p:spTree>
    <p:extLst>
      <p:ext uri="{BB962C8B-B14F-4D97-AF65-F5344CB8AC3E}">
        <p14:creationId xmlns:p14="http://schemas.microsoft.com/office/powerpoint/2010/main" val="240912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5876795"/>
              </p:ext>
            </p:extLst>
          </p:nvPr>
        </p:nvGraphicFramePr>
        <p:xfrm>
          <a:off x="63792" y="3995271"/>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English novels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13</a:t>
                      </a:r>
                      <a:r>
                        <a:rPr lang="en-CA" sz="2200" baseline="30000" dirty="0" smtClean="0"/>
                        <a:t>th</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0.225</a:t>
                      </a:r>
                      <a:endParaRPr lang="en-CA" sz="2200" dirty="0"/>
                    </a:p>
                  </a:txBody>
                  <a:tcPr/>
                </a:tc>
                <a:tc>
                  <a:txBody>
                    <a:bodyPr/>
                    <a:lstStyle/>
                    <a:p>
                      <a:pPr algn="ctr"/>
                      <a:r>
                        <a:rPr lang="en-CA" sz="2200" dirty="0" smtClean="0"/>
                        <a:t>0.491</a:t>
                      </a:r>
                      <a:endParaRPr lang="en-CA" sz="2200" dirty="0"/>
                    </a:p>
                  </a:txBody>
                  <a:tcPr/>
                </a:tc>
                <a:tc>
                  <a:txBody>
                    <a:bodyPr/>
                    <a:lstStyle/>
                    <a:p>
                      <a:pPr algn="ctr"/>
                      <a:r>
                        <a:rPr lang="en-CA" sz="2200" dirty="0" smtClean="0"/>
                        <a:t>0.457</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0.508</a:t>
                      </a:r>
                      <a:endParaRPr lang="en-CA" sz="2200" b="0" dirty="0"/>
                    </a:p>
                  </a:txBody>
                  <a:tcPr/>
                </a:tc>
                <a:tc>
                  <a:txBody>
                    <a:bodyPr/>
                    <a:lstStyle/>
                    <a:p>
                      <a:pPr algn="ctr"/>
                      <a:r>
                        <a:rPr lang="en-CA" sz="2200" b="0" dirty="0" smtClean="0"/>
                        <a:t>0.711</a:t>
                      </a:r>
                      <a:endParaRPr lang="en-CA" sz="2200" b="0" dirty="0"/>
                    </a:p>
                  </a:txBody>
                  <a:tcPr/>
                </a:tc>
                <a:tc>
                  <a:txBody>
                    <a:bodyPr/>
                    <a:lstStyle/>
                    <a:p>
                      <a:pPr algn="ctr"/>
                      <a:r>
                        <a:rPr lang="en-CA" sz="2200" b="0" dirty="0" smtClean="0"/>
                        <a:t>0.715</a:t>
                      </a:r>
                      <a:endParaRPr lang="en-CA" sz="2200" b="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19330647"/>
              </p:ext>
            </p:extLst>
          </p:nvPr>
        </p:nvGraphicFramePr>
        <p:xfrm>
          <a:off x="53159" y="1170564"/>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English essays</a:t>
                      </a:r>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12</a:t>
                      </a:r>
                      <a:r>
                        <a:rPr lang="en-CA" sz="2200" baseline="30000" dirty="0" smtClean="0"/>
                        <a:t>th</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0.284</a:t>
                      </a:r>
                      <a:endParaRPr lang="en-CA" sz="2200" dirty="0"/>
                    </a:p>
                  </a:txBody>
                  <a:tcPr/>
                </a:tc>
                <a:tc>
                  <a:txBody>
                    <a:bodyPr/>
                    <a:lstStyle/>
                    <a:p>
                      <a:pPr algn="ctr"/>
                      <a:r>
                        <a:rPr lang="en-CA" sz="2200" dirty="0" smtClean="0"/>
                        <a:t>0.518</a:t>
                      </a:r>
                      <a:endParaRPr lang="en-CA" sz="2200" dirty="0"/>
                    </a:p>
                  </a:txBody>
                  <a:tcPr/>
                </a:tc>
                <a:tc>
                  <a:txBody>
                    <a:bodyPr/>
                    <a:lstStyle/>
                    <a:p>
                      <a:pPr algn="ctr"/>
                      <a:r>
                        <a:rPr lang="en-CA" sz="2200" dirty="0" smtClean="0"/>
                        <a:t>0.548</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0.513</a:t>
                      </a:r>
                      <a:endParaRPr lang="en-CA" sz="2200" b="0" dirty="0"/>
                    </a:p>
                  </a:txBody>
                  <a:tcPr/>
                </a:tc>
                <a:tc>
                  <a:txBody>
                    <a:bodyPr/>
                    <a:lstStyle/>
                    <a:p>
                      <a:pPr algn="ctr"/>
                      <a:r>
                        <a:rPr lang="en-CA" sz="2200" b="0" dirty="0" smtClean="0"/>
                        <a:t>0.723</a:t>
                      </a:r>
                      <a:endParaRPr lang="en-CA" sz="2200" b="0" dirty="0"/>
                    </a:p>
                  </a:txBody>
                  <a:tcPr/>
                </a:tc>
                <a:tc>
                  <a:txBody>
                    <a:bodyPr/>
                    <a:lstStyle/>
                    <a:p>
                      <a:pPr algn="ctr"/>
                      <a:r>
                        <a:rPr lang="en-CA" sz="2200" b="0" dirty="0" smtClean="0"/>
                        <a:t>0.710</a:t>
                      </a:r>
                      <a:endParaRPr lang="en-CA" sz="2200" b="0" dirty="0"/>
                    </a:p>
                  </a:txBody>
                  <a:tcPr/>
                </a:tc>
              </a:tr>
            </a:tbl>
          </a:graphicData>
        </a:graphic>
      </p:graphicFrame>
      <p:sp>
        <p:nvSpPr>
          <p:cNvPr id="5" name="Rectangle 4"/>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0" y="292572"/>
            <a:ext cx="9144000" cy="523220"/>
          </a:xfrm>
          <a:prstGeom prst="rect">
            <a:avLst/>
          </a:prstGeom>
          <a:noFill/>
        </p:spPr>
        <p:txBody>
          <a:bodyPr wrap="square" rtlCol="0">
            <a:spAutoFit/>
          </a:bodyPr>
          <a:lstStyle/>
          <a:p>
            <a:r>
              <a:rPr lang="en-CA" sz="2800" b="1" dirty="0"/>
              <a:t> </a:t>
            </a:r>
            <a:r>
              <a:rPr lang="en-CA" sz="2800" b="1" dirty="0" smtClean="0"/>
              <a:t>Results on PAN 2014 dataset: English essays and novels</a:t>
            </a:r>
            <a:endParaRPr lang="en-CA" sz="2800" b="1" dirty="0"/>
          </a:p>
        </p:txBody>
      </p:sp>
    </p:spTree>
    <p:extLst>
      <p:ext uri="{BB962C8B-B14F-4D97-AF65-F5344CB8AC3E}">
        <p14:creationId xmlns:p14="http://schemas.microsoft.com/office/powerpoint/2010/main" val="1650636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42912947"/>
              </p:ext>
            </p:extLst>
          </p:nvPr>
        </p:nvGraphicFramePr>
        <p:xfrm>
          <a:off x="53159" y="1510820"/>
          <a:ext cx="9005777" cy="2468880"/>
        </p:xfrm>
        <a:graphic>
          <a:graphicData uri="http://schemas.openxmlformats.org/drawingml/2006/table">
            <a:tbl>
              <a:tblPr firstRow="1" bandRow="1">
                <a:tableStyleId>{F5AB1C69-6EDB-4FF4-983F-18BD219EF322}</a:tableStyleId>
              </a:tblPr>
              <a:tblGrid>
                <a:gridCol w="3413051"/>
                <a:gridCol w="1864242"/>
                <a:gridCol w="1864242"/>
                <a:gridCol w="1864242"/>
              </a:tblGrid>
              <a:tr h="370840">
                <a:tc gridSpan="4">
                  <a:txBody>
                    <a:bodyPr/>
                    <a:lstStyle/>
                    <a:p>
                      <a:pPr algn="l"/>
                      <a:r>
                        <a:rPr lang="en-CA" sz="2200" dirty="0" smtClean="0"/>
                        <a:t>PAN</a:t>
                      </a:r>
                      <a:r>
                        <a:rPr lang="en-CA" sz="2200" baseline="0" dirty="0" smtClean="0"/>
                        <a:t> 2014 entire data set</a:t>
                      </a:r>
                      <a:endParaRPr lang="en-CA" sz="2200" dirty="0" smtClean="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c hMerge="1">
                  <a:txBody>
                    <a:bodyPr/>
                    <a:lstStyle/>
                    <a:p>
                      <a:pPr algn="ctr"/>
                      <a:endParaRPr lang="en-CA" sz="2200" dirty="0"/>
                    </a:p>
                  </a:txBody>
                  <a:tcPr>
                    <a:solidFill>
                      <a:srgbClr val="969696"/>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200" dirty="0" smtClean="0"/>
                        <a:t>our competition rank: 9</a:t>
                      </a:r>
                      <a:r>
                        <a:rPr lang="en-CA" sz="2200" baseline="30000" dirty="0" smtClean="0"/>
                        <a:t>th</a:t>
                      </a:r>
                      <a:r>
                        <a:rPr lang="en-CA" sz="2200" dirty="0" smtClean="0"/>
                        <a:t> of 13</a:t>
                      </a:r>
                    </a:p>
                  </a:txBody>
                  <a:tcPr>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370840">
                <a:tc>
                  <a:txBody>
                    <a:bodyPr/>
                    <a:lstStyle/>
                    <a:p>
                      <a:endParaRPr lang="en-CA" sz="2200" dirty="0"/>
                    </a:p>
                  </a:txBody>
                  <a:tcPr>
                    <a:solidFill>
                      <a:schemeClr val="accent3"/>
                    </a:solidFill>
                  </a:tcPr>
                </a:tc>
                <a:tc>
                  <a:txBody>
                    <a:bodyPr/>
                    <a:lstStyle/>
                    <a:p>
                      <a:pPr algn="ctr"/>
                      <a:r>
                        <a:rPr lang="en-CA" sz="2200" dirty="0" smtClean="0"/>
                        <a:t>Product</a:t>
                      </a:r>
                      <a:r>
                        <a:rPr lang="en-CA" sz="2200" baseline="0" dirty="0" smtClean="0"/>
                        <a:t> of</a:t>
                      </a:r>
                    </a:p>
                    <a:p>
                      <a:pPr algn="ctr"/>
                      <a:r>
                        <a:rPr lang="en-CA" sz="2200" baseline="0" dirty="0" smtClean="0"/>
                        <a:t>AUC and c@1</a:t>
                      </a:r>
                      <a:endParaRPr lang="en-CA" sz="2200" dirty="0"/>
                    </a:p>
                  </a:txBody>
                  <a:tcPr>
                    <a:solidFill>
                      <a:schemeClr val="accent3"/>
                    </a:solidFill>
                  </a:tcPr>
                </a:tc>
                <a:tc>
                  <a:txBody>
                    <a:bodyPr/>
                    <a:lstStyle/>
                    <a:p>
                      <a:pPr algn="ctr"/>
                      <a:endParaRPr lang="en-CA" sz="2200" dirty="0" smtClean="0"/>
                    </a:p>
                    <a:p>
                      <a:pPr algn="ctr"/>
                      <a:r>
                        <a:rPr lang="en-CA" sz="2200" dirty="0" smtClean="0"/>
                        <a:t>AUC</a:t>
                      </a:r>
                      <a:endParaRPr lang="en-CA" sz="2200" dirty="0"/>
                    </a:p>
                  </a:txBody>
                  <a:tcPr>
                    <a:solidFill>
                      <a:schemeClr val="accent3"/>
                    </a:solidFill>
                  </a:tcPr>
                </a:tc>
                <a:tc>
                  <a:txBody>
                    <a:bodyPr/>
                    <a:lstStyle/>
                    <a:p>
                      <a:pPr algn="ctr"/>
                      <a:endParaRPr lang="en-CA" sz="2200" dirty="0" smtClean="0"/>
                    </a:p>
                    <a:p>
                      <a:pPr algn="ctr"/>
                      <a:r>
                        <a:rPr lang="en-CA" sz="2200" dirty="0" smtClean="0"/>
                        <a:t>c@1</a:t>
                      </a:r>
                      <a:endParaRPr lang="en-CA" sz="2200" dirty="0"/>
                    </a:p>
                  </a:txBody>
                  <a:tcPr>
                    <a:solidFill>
                      <a:schemeClr val="accent3"/>
                    </a:solidFill>
                  </a:tcPr>
                </a:tc>
              </a:tr>
              <a:tr h="370840">
                <a:tc>
                  <a:txBody>
                    <a:bodyPr/>
                    <a:lstStyle/>
                    <a:p>
                      <a:r>
                        <a:rPr lang="en-CA" sz="2200" baseline="0" dirty="0" smtClean="0"/>
                        <a:t>our submission</a:t>
                      </a:r>
                      <a:endParaRPr lang="en-CA" sz="2200" baseline="0" dirty="0" smtClean="0"/>
                    </a:p>
                  </a:txBody>
                  <a:tcPr/>
                </a:tc>
                <a:tc>
                  <a:txBody>
                    <a:bodyPr/>
                    <a:lstStyle/>
                    <a:p>
                      <a:pPr algn="ctr"/>
                      <a:r>
                        <a:rPr lang="en-CA" sz="2200" dirty="0" smtClean="0"/>
                        <a:t>0.367</a:t>
                      </a:r>
                      <a:endParaRPr lang="en-CA" sz="2200" dirty="0"/>
                    </a:p>
                  </a:txBody>
                  <a:tcPr/>
                </a:tc>
                <a:tc>
                  <a:txBody>
                    <a:bodyPr/>
                    <a:lstStyle/>
                    <a:p>
                      <a:pPr algn="ctr"/>
                      <a:r>
                        <a:rPr lang="en-CA" sz="2200" dirty="0" smtClean="0"/>
                        <a:t>0.609</a:t>
                      </a:r>
                      <a:endParaRPr lang="en-CA" sz="2200" dirty="0"/>
                    </a:p>
                  </a:txBody>
                  <a:tcPr/>
                </a:tc>
                <a:tc>
                  <a:txBody>
                    <a:bodyPr/>
                    <a:lstStyle/>
                    <a:p>
                      <a:pPr algn="ctr"/>
                      <a:r>
                        <a:rPr lang="en-CA" sz="2200" dirty="0" smtClean="0"/>
                        <a:t>0.602</a:t>
                      </a:r>
                      <a:endParaRPr lang="en-CA" sz="2200" dirty="0"/>
                    </a:p>
                  </a:txBody>
                  <a:tcPr/>
                </a:tc>
              </a:tr>
              <a:tr h="370840">
                <a:tc>
                  <a:txBody>
                    <a:bodyPr/>
                    <a:lstStyle/>
                    <a:p>
                      <a:r>
                        <a:rPr lang="en-CA" sz="2200" dirty="0" smtClean="0"/>
                        <a:t>result</a:t>
                      </a:r>
                      <a:r>
                        <a:rPr lang="en-CA" sz="2200" baseline="0" dirty="0" smtClean="0"/>
                        <a:t> of the top participant</a:t>
                      </a:r>
                      <a:endParaRPr lang="en-CA" sz="2200" dirty="0"/>
                    </a:p>
                  </a:txBody>
                  <a:tcPr/>
                </a:tc>
                <a:tc>
                  <a:txBody>
                    <a:bodyPr/>
                    <a:lstStyle/>
                    <a:p>
                      <a:pPr algn="ctr"/>
                      <a:r>
                        <a:rPr lang="en-CA" sz="2200" b="0" dirty="0" smtClean="0"/>
                        <a:t>0.490</a:t>
                      </a:r>
                      <a:endParaRPr lang="en-CA" sz="2200" b="0" dirty="0"/>
                    </a:p>
                  </a:txBody>
                  <a:tcPr/>
                </a:tc>
                <a:tc>
                  <a:txBody>
                    <a:bodyPr/>
                    <a:lstStyle/>
                    <a:p>
                      <a:pPr algn="ctr"/>
                      <a:r>
                        <a:rPr lang="en-CA" sz="2200" b="0" dirty="0" smtClean="0"/>
                        <a:t>0.718</a:t>
                      </a:r>
                      <a:endParaRPr lang="en-CA" sz="2200" b="0" dirty="0"/>
                    </a:p>
                  </a:txBody>
                  <a:tcPr/>
                </a:tc>
                <a:tc>
                  <a:txBody>
                    <a:bodyPr/>
                    <a:lstStyle/>
                    <a:p>
                      <a:pPr algn="ctr"/>
                      <a:r>
                        <a:rPr lang="en-CA" sz="2200" b="0" dirty="0" smtClean="0"/>
                        <a:t>0.683</a:t>
                      </a:r>
                      <a:endParaRPr lang="en-CA" sz="2200" b="0" dirty="0"/>
                    </a:p>
                  </a:txBody>
                  <a:tcPr/>
                </a:tc>
              </a:tr>
            </a:tbl>
          </a:graphicData>
        </a:graphic>
      </p:graphicFrame>
      <p:sp>
        <p:nvSpPr>
          <p:cNvPr id="5" name="Rectangle 4"/>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0" y="292572"/>
            <a:ext cx="9144000" cy="523220"/>
          </a:xfrm>
          <a:prstGeom prst="rect">
            <a:avLst/>
          </a:prstGeom>
          <a:noFill/>
        </p:spPr>
        <p:txBody>
          <a:bodyPr wrap="square" rtlCol="0">
            <a:spAutoFit/>
          </a:bodyPr>
          <a:lstStyle/>
          <a:p>
            <a:r>
              <a:rPr lang="en-CA" sz="2800" b="1" dirty="0"/>
              <a:t> </a:t>
            </a:r>
            <a:r>
              <a:rPr lang="en-CA" sz="2800" b="1" dirty="0" smtClean="0"/>
              <a:t>Results on PAN 2014 dataset: entire data set</a:t>
            </a:r>
            <a:endParaRPr lang="en-CA" sz="2800" b="1" dirty="0"/>
          </a:p>
        </p:txBody>
      </p:sp>
    </p:spTree>
    <p:extLst>
      <p:ext uri="{BB962C8B-B14F-4D97-AF65-F5344CB8AC3E}">
        <p14:creationId xmlns:p14="http://schemas.microsoft.com/office/powerpoint/2010/main" val="4237557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303202"/>
            <a:ext cx="9144000" cy="523220"/>
          </a:xfrm>
          <a:prstGeom prst="rect">
            <a:avLst/>
          </a:prstGeom>
          <a:noFill/>
        </p:spPr>
        <p:txBody>
          <a:bodyPr wrap="square" rtlCol="0">
            <a:spAutoFit/>
          </a:bodyPr>
          <a:lstStyle/>
          <a:p>
            <a:r>
              <a:rPr lang="en-CA" sz="2800" b="1" dirty="0" smtClean="0"/>
              <a:t>Discussion of results on PAN 2013 and PAN 2014 datasets</a:t>
            </a:r>
            <a:endParaRPr lang="en-CA" sz="2800" b="1" dirty="0"/>
          </a:p>
        </p:txBody>
      </p:sp>
      <p:sp>
        <p:nvSpPr>
          <p:cNvPr id="5" name="TextBox 4"/>
          <p:cNvSpPr txBox="1"/>
          <p:nvPr/>
        </p:nvSpPr>
        <p:spPr>
          <a:xfrm>
            <a:off x="65087" y="1108364"/>
            <a:ext cx="8972587" cy="5355312"/>
          </a:xfrm>
          <a:prstGeom prst="rect">
            <a:avLst/>
          </a:prstGeom>
          <a:noFill/>
        </p:spPr>
        <p:txBody>
          <a:bodyPr wrap="square" rtlCol="0">
            <a:spAutoFit/>
          </a:bodyPr>
          <a:lstStyle/>
          <a:p>
            <a:r>
              <a:rPr lang="en-CA" dirty="0" smtClean="0"/>
              <a:t>The ensembles of word-based and character based classifiers with weighted voting and that used the training data were tested on both PAN 2013 and PAN 2014 sets</a:t>
            </a:r>
          </a:p>
          <a:p>
            <a:pPr marL="342900" indent="-342900">
              <a:buFont typeface="Arial" pitchFamily="34" charset="0"/>
              <a:buChar char="•"/>
            </a:pPr>
            <a:r>
              <a:rPr lang="en-CA" dirty="0" smtClean="0"/>
              <a:t>Our method is best suited for problems with at least 3 “known” documents (as it takes advantage of the pair of the most dissimilar known documents). On all evaluation sets in which the average number of known documents is at least 3 per problem, the results were satisfactory (corresponding to the 3</a:t>
            </a:r>
            <a:r>
              <a:rPr lang="en-CA" baseline="30000" dirty="0" smtClean="0"/>
              <a:t>rd</a:t>
            </a:r>
            <a:r>
              <a:rPr lang="en-CA" dirty="0" smtClean="0"/>
              <a:t> or higher competition rank): </a:t>
            </a:r>
          </a:p>
          <a:p>
            <a:pPr marL="800100" lvl="1" indent="-342900">
              <a:buFont typeface="Arial" pitchFamily="34" charset="0"/>
              <a:buChar char="•"/>
            </a:pPr>
            <a:r>
              <a:rPr lang="en-CA" dirty="0" smtClean="0"/>
              <a:t>PAN </a:t>
            </a:r>
            <a:r>
              <a:rPr lang="en-CA" dirty="0"/>
              <a:t>2013 entire </a:t>
            </a:r>
            <a:r>
              <a:rPr lang="en-CA" dirty="0" smtClean="0"/>
              <a:t>set</a:t>
            </a:r>
            <a:endParaRPr lang="en-CA" dirty="0"/>
          </a:p>
          <a:p>
            <a:pPr marL="800100" lvl="1" indent="-342900">
              <a:buFont typeface="Arial" pitchFamily="34" charset="0"/>
              <a:buChar char="•"/>
            </a:pPr>
            <a:r>
              <a:rPr lang="en-CA" dirty="0"/>
              <a:t>PAN 2013 English set</a:t>
            </a:r>
          </a:p>
          <a:p>
            <a:pPr marL="800100" lvl="1" indent="-342900">
              <a:buFont typeface="Arial" pitchFamily="34" charset="0"/>
              <a:buChar char="•"/>
            </a:pPr>
            <a:r>
              <a:rPr lang="en-CA" dirty="0"/>
              <a:t>PAN 2013 Spanish </a:t>
            </a:r>
            <a:r>
              <a:rPr lang="en-CA" dirty="0" smtClean="0"/>
              <a:t>set</a:t>
            </a:r>
          </a:p>
          <a:p>
            <a:pPr marL="800100" lvl="1" indent="-342900">
              <a:buFont typeface="Arial" pitchFamily="34" charset="0"/>
              <a:buChar char="•"/>
            </a:pPr>
            <a:r>
              <a:rPr lang="en-CA" dirty="0" smtClean="0"/>
              <a:t>PAN 2013 Greek set</a:t>
            </a:r>
          </a:p>
          <a:p>
            <a:pPr marL="800100" lvl="1" indent="-342900">
              <a:buFont typeface="Arial" pitchFamily="34" charset="0"/>
              <a:buChar char="•"/>
            </a:pPr>
            <a:r>
              <a:rPr lang="en-CA" dirty="0" smtClean="0"/>
              <a:t>PAN 2014 Spanish articles set</a:t>
            </a:r>
          </a:p>
          <a:p>
            <a:pPr marL="342900" indent="-342900">
              <a:buFont typeface="Arial" pitchFamily="34" charset="0"/>
              <a:buChar char="•"/>
            </a:pPr>
            <a:r>
              <a:rPr lang="en-CA" dirty="0" smtClean="0"/>
              <a:t>Problems with only one known documents are very challenging for our method. On the two datasets for which the number of known documents was 1 per problem, the results were very poor:</a:t>
            </a:r>
          </a:p>
          <a:p>
            <a:pPr marL="800100" lvl="1" indent="-342900">
              <a:buFont typeface="Arial" pitchFamily="34" charset="0"/>
              <a:buChar char="•"/>
            </a:pPr>
            <a:r>
              <a:rPr lang="en-CA" dirty="0" smtClean="0"/>
              <a:t>PAN 2014 English novels</a:t>
            </a:r>
          </a:p>
          <a:p>
            <a:pPr marL="800100" lvl="1" indent="-342900">
              <a:buFont typeface="Arial" pitchFamily="34" charset="0"/>
              <a:buChar char="•"/>
            </a:pPr>
            <a:r>
              <a:rPr lang="en-CA" dirty="0" smtClean="0"/>
              <a:t>PAN 2014 Dutch reviews</a:t>
            </a:r>
          </a:p>
          <a:p>
            <a:pPr marL="342900" indent="-342900">
              <a:buFont typeface="Arial" pitchFamily="34" charset="0"/>
              <a:buChar char="•"/>
            </a:pPr>
            <a:r>
              <a:rPr lang="en-CA" dirty="0" smtClean="0"/>
              <a:t>More investigation is needed for explaining the extremely poor performance on PAN 2014 English essays. One special feature of this set is that is the only one where the authors are not native speakers</a:t>
            </a:r>
          </a:p>
        </p:txBody>
      </p:sp>
    </p:spTree>
    <p:extLst>
      <p:ext uri="{BB962C8B-B14F-4D97-AF65-F5344CB8AC3E}">
        <p14:creationId xmlns:p14="http://schemas.microsoft.com/office/powerpoint/2010/main" val="4241771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303202"/>
            <a:ext cx="9144000" cy="523220"/>
          </a:xfrm>
          <a:prstGeom prst="rect">
            <a:avLst/>
          </a:prstGeom>
          <a:noFill/>
        </p:spPr>
        <p:txBody>
          <a:bodyPr wrap="square" rtlCol="0">
            <a:spAutoFit/>
          </a:bodyPr>
          <a:lstStyle/>
          <a:p>
            <a:r>
              <a:rPr lang="en-CA" sz="2800" b="1" dirty="0" smtClean="0"/>
              <a:t>Conclusion</a:t>
            </a:r>
            <a:endParaRPr lang="en-CA" sz="2800" b="1" dirty="0"/>
          </a:p>
        </p:txBody>
      </p:sp>
      <p:sp>
        <p:nvSpPr>
          <p:cNvPr id="5" name="TextBox 4"/>
          <p:cNvSpPr txBox="1"/>
          <p:nvPr/>
        </p:nvSpPr>
        <p:spPr>
          <a:xfrm>
            <a:off x="65087" y="1108364"/>
            <a:ext cx="8972587" cy="4154984"/>
          </a:xfrm>
          <a:prstGeom prst="rect">
            <a:avLst/>
          </a:prstGeom>
          <a:noFill/>
        </p:spPr>
        <p:txBody>
          <a:bodyPr wrap="square" rtlCol="0">
            <a:spAutoFit/>
          </a:bodyPr>
          <a:lstStyle/>
          <a:p>
            <a:r>
              <a:rPr lang="en-CA" sz="2400" dirty="0" smtClean="0"/>
              <a:t>An intrinsic one-class proximity based classification for authorship verification</a:t>
            </a:r>
          </a:p>
          <a:p>
            <a:endParaRPr lang="en-CA" sz="2400" dirty="0"/>
          </a:p>
          <a:p>
            <a:r>
              <a:rPr lang="en-CA" sz="2400" dirty="0" smtClean="0"/>
              <a:t>Evaluated on datasets of PAN 2013 and PAN 2014 author verification competition: competitive results for sets with the average number of documents of known authorship is at least 3</a:t>
            </a:r>
          </a:p>
          <a:p>
            <a:endParaRPr lang="en-CA" sz="2400" dirty="0"/>
          </a:p>
          <a:p>
            <a:r>
              <a:rPr lang="en-CA" sz="2400" dirty="0" smtClean="0"/>
              <a:t>Poor results on problems with only 1 document of known authorship</a:t>
            </a:r>
          </a:p>
          <a:p>
            <a:endParaRPr lang="en-CA" sz="2400" dirty="0"/>
          </a:p>
          <a:p>
            <a:r>
              <a:rPr lang="en-CA" sz="2400" dirty="0" smtClean="0"/>
              <a:t>Ensembles of character based and word based classifiers seems to work best</a:t>
            </a:r>
          </a:p>
        </p:txBody>
      </p:sp>
    </p:spTree>
    <p:extLst>
      <p:ext uri="{BB962C8B-B14F-4D97-AF65-F5344CB8AC3E}">
        <p14:creationId xmlns:p14="http://schemas.microsoft.com/office/powerpoint/2010/main" val="444302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572"/>
            <a:ext cx="9144000" cy="523220"/>
          </a:xfrm>
          <a:prstGeom prst="rect">
            <a:avLst/>
          </a:prstGeom>
          <a:noFill/>
        </p:spPr>
        <p:txBody>
          <a:bodyPr wrap="square" rtlCol="0">
            <a:spAutoFit/>
          </a:bodyPr>
          <a:lstStyle/>
          <a:p>
            <a:r>
              <a:rPr lang="en-CA" sz="2800" b="1" dirty="0" smtClean="0"/>
              <a:t>Future work</a:t>
            </a:r>
            <a:endParaRPr lang="en-CA" sz="2800" b="1" dirty="0"/>
          </a:p>
        </p:txBody>
      </p:sp>
      <p:sp>
        <p:nvSpPr>
          <p:cNvPr id="4" name="TextBox 3"/>
          <p:cNvSpPr txBox="1"/>
          <p:nvPr/>
        </p:nvSpPr>
        <p:spPr>
          <a:xfrm>
            <a:off x="514350" y="1961434"/>
            <a:ext cx="8191500" cy="4154984"/>
          </a:xfrm>
          <a:prstGeom prst="rect">
            <a:avLst/>
          </a:prstGeom>
          <a:noFill/>
        </p:spPr>
        <p:txBody>
          <a:bodyPr wrap="square" rtlCol="0">
            <a:spAutoFit/>
          </a:bodyPr>
          <a:lstStyle/>
          <a:p>
            <a:pPr marL="285750" indent="-285750">
              <a:buFont typeface="Arial" pitchFamily="34" charset="0"/>
              <a:buChar char="•"/>
            </a:pPr>
            <a:r>
              <a:rPr lang="en-CA" sz="2400" dirty="0" smtClean="0"/>
              <a:t>Better adaptation of the method for the problems where only one known document is present</a:t>
            </a:r>
          </a:p>
          <a:p>
            <a:pPr marL="800100" lvl="1" indent="-342900">
              <a:buFont typeface="Wingdings" pitchFamily="2" charset="2"/>
              <a:buChar char="Ø"/>
            </a:pPr>
            <a:r>
              <a:rPr lang="en-CA" sz="2400" dirty="0" smtClean="0"/>
              <a:t>Investigating  dividing known documents into more chunks instead of just two. </a:t>
            </a:r>
            <a:r>
              <a:rPr lang="en-CA" sz="2400" dirty="0" smtClean="0"/>
              <a:t>This</a:t>
            </a:r>
            <a:r>
              <a:rPr lang="en-CA" sz="2400" dirty="0" smtClean="0"/>
              <a:t> may also be applied and possibly improve the performance for cases when 2 known documents are present</a:t>
            </a:r>
          </a:p>
          <a:p>
            <a:pPr marL="800100" lvl="1" indent="-342900">
              <a:buFont typeface="Wingdings" pitchFamily="2" charset="2"/>
              <a:buChar char="Ø"/>
            </a:pPr>
            <a:endParaRPr lang="en-CA" sz="2400" dirty="0"/>
          </a:p>
          <a:p>
            <a:pPr marL="342900" indent="-342900">
              <a:buFont typeface="Arial" pitchFamily="34" charset="0"/>
              <a:buChar char="•"/>
            </a:pPr>
            <a:r>
              <a:rPr lang="en-CA" sz="2400" dirty="0"/>
              <a:t>analysis of the role of word n-grams and character n-grams depending on the genre of the texts, and on the topical similarity between the </a:t>
            </a:r>
            <a:r>
              <a:rPr lang="en-CA" sz="2400" dirty="0" smtClean="0"/>
              <a:t>documents</a:t>
            </a:r>
            <a:endParaRPr lang="en-CA" sz="2400" dirty="0" smtClean="0"/>
          </a:p>
          <a:p>
            <a:pPr marL="742950" lvl="1" indent="-285750">
              <a:buFont typeface="Arial" pitchFamily="34" charset="0"/>
              <a:buChar char="•"/>
            </a:pPr>
            <a:endParaRPr lang="en-CA" sz="2400" dirty="0"/>
          </a:p>
        </p:txBody>
      </p:sp>
    </p:spTree>
    <p:extLst>
      <p:ext uri="{BB962C8B-B14F-4D97-AF65-F5344CB8AC3E}">
        <p14:creationId xmlns:p14="http://schemas.microsoft.com/office/powerpoint/2010/main" val="3472343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7256" y="2133600"/>
            <a:ext cx="3749488" cy="1015663"/>
          </a:xfrm>
          <a:prstGeom prst="rect">
            <a:avLst/>
          </a:prstGeom>
          <a:noFill/>
        </p:spPr>
        <p:txBody>
          <a:bodyPr wrap="none" rtlCol="0">
            <a:spAutoFit/>
          </a:bodyPr>
          <a:lstStyle/>
          <a:p>
            <a:r>
              <a:rPr lang="en-CA" sz="6000" b="1" dirty="0" smtClean="0">
                <a:solidFill>
                  <a:srgbClr val="00B050"/>
                </a:solidFill>
              </a:rPr>
              <a:t>Thank you!</a:t>
            </a:r>
            <a:endParaRPr lang="en-CA" sz="6000" b="1" dirty="0">
              <a:solidFill>
                <a:srgbClr val="00B050"/>
              </a:solidFill>
            </a:endParaRPr>
          </a:p>
        </p:txBody>
      </p:sp>
    </p:spTree>
    <p:extLst>
      <p:ext uri="{BB962C8B-B14F-4D97-AF65-F5344CB8AC3E}">
        <p14:creationId xmlns:p14="http://schemas.microsoft.com/office/powerpoint/2010/main" val="3258129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 name="Document"/>
          <p:cNvSpPr>
            <a:spLocks noChangeAspect="1" noEditPoints="1" noChangeArrowheads="1"/>
          </p:cNvSpPr>
          <p:nvPr/>
        </p:nvSpPr>
        <p:spPr bwMode="auto">
          <a:xfrm>
            <a:off x="3920387" y="2829305"/>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3"/>
                <a:stretch>
                  <a:fillRect l="-3846"/>
                </a:stretch>
              </a:blipFill>
            </p:spPr>
            <p:txBody>
              <a:bodyPr/>
              <a:lstStyle/>
              <a:p>
                <a:r>
                  <a:rPr lang="en-CA">
                    <a:noFill/>
                  </a:rPr>
                  <a:t> </a:t>
                </a:r>
              </a:p>
            </p:txBody>
          </p:sp>
        </mc:Fallback>
      </mc:AlternateContent>
      <p:sp>
        <p:nvSpPr>
          <p:cNvPr id="15" name="TextBox 14"/>
          <p:cNvSpPr txBox="1"/>
          <p:nvPr/>
        </p:nvSpPr>
        <p:spPr>
          <a:xfrm>
            <a:off x="682719" y="1619511"/>
            <a:ext cx="3623941" cy="830997"/>
          </a:xfrm>
          <a:prstGeom prst="rect">
            <a:avLst/>
          </a:prstGeom>
          <a:noFill/>
        </p:spPr>
        <p:txBody>
          <a:bodyPr wrap="none" rtlCol="0">
            <a:spAutoFit/>
          </a:bodyPr>
          <a:lstStyle/>
          <a:p>
            <a:pPr algn="r"/>
            <a:r>
              <a:rPr lang="en-CA" sz="2400" b="1" dirty="0" smtClean="0">
                <a:solidFill>
                  <a:srgbClr val="008000"/>
                </a:solidFill>
              </a:rPr>
              <a:t>Set of “known” documents</a:t>
            </a:r>
          </a:p>
          <a:p>
            <a:pPr algn="r"/>
            <a:r>
              <a:rPr lang="en-CA" sz="2400" b="1" dirty="0">
                <a:solidFill>
                  <a:srgbClr val="008000"/>
                </a:solidFill>
              </a:rPr>
              <a:t>b</a:t>
            </a:r>
            <a:r>
              <a:rPr lang="en-CA" sz="2400" b="1" dirty="0" smtClean="0">
                <a:solidFill>
                  <a:srgbClr val="008000"/>
                </a:solidFill>
              </a:rPr>
              <a:t>y a given author</a:t>
            </a:r>
          </a:p>
        </p:txBody>
      </p:sp>
      <p:sp>
        <p:nvSpPr>
          <p:cNvPr id="16" name="TextBox 15"/>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4" name="TextBox 3"/>
          <p:cNvSpPr txBox="1"/>
          <p:nvPr/>
        </p:nvSpPr>
        <p:spPr>
          <a:xfrm>
            <a:off x="5656831" y="3539296"/>
            <a:ext cx="3513586" cy="830997"/>
          </a:xfrm>
          <a:prstGeom prst="rect">
            <a:avLst/>
          </a:prstGeom>
          <a:noFill/>
        </p:spPr>
        <p:txBody>
          <a:bodyPr wrap="square" rtlCol="0">
            <a:spAutoFit/>
          </a:bodyPr>
          <a:lstStyle/>
          <a:p>
            <a:pPr algn="ctr"/>
            <a:r>
              <a:rPr lang="en-CA" sz="2400" dirty="0">
                <a:solidFill>
                  <a:srgbClr val="0000FF"/>
                </a:solidFill>
              </a:rPr>
              <a:t>d</a:t>
            </a:r>
            <a:r>
              <a:rPr lang="en-CA" sz="2400" dirty="0" smtClean="0">
                <a:solidFill>
                  <a:srgbClr val="0000FF"/>
                </a:solidFill>
              </a:rPr>
              <a:t>ocument of</a:t>
            </a:r>
          </a:p>
          <a:p>
            <a:pPr algn="ctr"/>
            <a:r>
              <a:rPr lang="en-CA" sz="2400" dirty="0">
                <a:solidFill>
                  <a:srgbClr val="0000FF"/>
                </a:solidFill>
              </a:rPr>
              <a:t>a</a:t>
            </a:r>
            <a:r>
              <a:rPr lang="en-CA" sz="2400" dirty="0" smtClean="0">
                <a:solidFill>
                  <a:srgbClr val="0000FF"/>
                </a:solidFill>
              </a:rPr>
              <a:t> questioned authorship </a:t>
            </a:r>
          </a:p>
        </p:txBody>
      </p:sp>
      <p:sp>
        <p:nvSpPr>
          <p:cNvPr id="13" name="Rectangle 1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8259" y="292572"/>
            <a:ext cx="9144000" cy="523220"/>
          </a:xfrm>
          <a:prstGeom prst="rect">
            <a:avLst/>
          </a:prstGeom>
          <a:noFill/>
        </p:spPr>
        <p:txBody>
          <a:bodyPr wrap="square" rtlCol="0">
            <a:spAutoFit/>
          </a:bodyPr>
          <a:lstStyle/>
          <a:p>
            <a:r>
              <a:rPr lang="en-CA" sz="2800" b="1" dirty="0" smtClean="0"/>
              <a:t>Authorship verification problem </a:t>
            </a:r>
          </a:p>
        </p:txBody>
      </p:sp>
      <p:sp>
        <p:nvSpPr>
          <p:cNvPr id="17" name="TextBox 16"/>
          <p:cNvSpPr txBox="1"/>
          <p:nvPr/>
        </p:nvSpPr>
        <p:spPr>
          <a:xfrm>
            <a:off x="4871944" y="1510301"/>
            <a:ext cx="1082348" cy="523220"/>
          </a:xfrm>
          <a:prstGeom prst="rect">
            <a:avLst/>
          </a:prstGeom>
          <a:solidFill>
            <a:srgbClr val="E5FEAC"/>
          </a:solidFill>
        </p:spPr>
        <p:txBody>
          <a:bodyPr wrap="none" rtlCol="0">
            <a:spAutoFit/>
          </a:bodyPr>
          <a:lstStyle/>
          <a:p>
            <a:r>
              <a:rPr lang="en-CA" sz="2800" b="1" dirty="0" smtClean="0">
                <a:solidFill>
                  <a:srgbClr val="4D4D4D"/>
                </a:solidFill>
              </a:rPr>
              <a:t>Input:</a:t>
            </a:r>
            <a:endParaRPr lang="en-CA" sz="2800" b="1" dirty="0">
              <a:solidFill>
                <a:srgbClr val="4D4D4D"/>
              </a:solidFill>
            </a:endParaRPr>
          </a:p>
        </p:txBody>
      </p:sp>
      <p:sp>
        <p:nvSpPr>
          <p:cNvPr id="18"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Tree>
    <p:extLst>
      <p:ext uri="{BB962C8B-B14F-4D97-AF65-F5344CB8AC3E}">
        <p14:creationId xmlns:p14="http://schemas.microsoft.com/office/powerpoint/2010/main" val="120314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3"/>
                <a:stretch>
                  <a:fillRect l="-3846"/>
                </a:stretch>
              </a:blipFill>
            </p:spPr>
            <p:txBody>
              <a:bodyPr/>
              <a:lstStyle/>
              <a:p>
                <a:r>
                  <a:rPr lang="en-CA">
                    <a:noFill/>
                  </a:rPr>
                  <a:t> </a:t>
                </a:r>
              </a:p>
            </p:txBody>
          </p:sp>
        </mc:Fallback>
      </mc:AlternateContent>
      <p:sp>
        <p:nvSpPr>
          <p:cNvPr id="13" name="Rectangle 1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8259" y="292572"/>
            <a:ext cx="9144000" cy="523220"/>
          </a:xfrm>
          <a:prstGeom prst="rect">
            <a:avLst/>
          </a:prstGeom>
          <a:noFill/>
        </p:spPr>
        <p:txBody>
          <a:bodyPr wrap="square" rtlCol="0">
            <a:spAutoFit/>
          </a:bodyPr>
          <a:lstStyle/>
          <a:p>
            <a:r>
              <a:rPr lang="en-CA" sz="2800" b="1" dirty="0" smtClean="0"/>
              <a:t>Authorship verification problem </a:t>
            </a:r>
          </a:p>
        </p:txBody>
      </p:sp>
      <p:sp>
        <p:nvSpPr>
          <p:cNvPr id="3" name="TextBox 2"/>
          <p:cNvSpPr txBox="1"/>
          <p:nvPr/>
        </p:nvSpPr>
        <p:spPr>
          <a:xfrm>
            <a:off x="6055663" y="5590764"/>
            <a:ext cx="1640962" cy="523220"/>
          </a:xfrm>
          <a:prstGeom prst="rect">
            <a:avLst/>
          </a:prstGeom>
          <a:solidFill>
            <a:srgbClr val="E5FEAC"/>
          </a:solidFill>
        </p:spPr>
        <p:txBody>
          <a:bodyPr wrap="none" rtlCol="0">
            <a:spAutoFit/>
          </a:bodyPr>
          <a:lstStyle/>
          <a:p>
            <a:r>
              <a:rPr lang="en-CA" sz="2800" b="1" dirty="0" smtClean="0">
                <a:solidFill>
                  <a:srgbClr val="4D4D4D"/>
                </a:solidFill>
              </a:rPr>
              <a:t>Question:</a:t>
            </a:r>
            <a:endParaRPr lang="en-CA" sz="2800" b="1" dirty="0">
              <a:solidFill>
                <a:srgbClr val="4D4D4D"/>
              </a:solidFill>
            </a:endParaRPr>
          </a:p>
        </p:txBody>
      </p:sp>
      <p:grpSp>
        <p:nvGrpSpPr>
          <p:cNvPr id="5" name="Group 4"/>
          <p:cNvGrpSpPr/>
          <p:nvPr/>
        </p:nvGrpSpPr>
        <p:grpSpPr>
          <a:xfrm>
            <a:off x="175320" y="1510301"/>
            <a:ext cx="8995097" cy="5347698"/>
            <a:chOff x="175320" y="1510301"/>
            <a:chExt cx="8995097" cy="5347698"/>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 name="Document"/>
            <p:cNvSpPr>
              <a:spLocks noChangeAspect="1" noEditPoints="1" noChangeArrowheads="1"/>
            </p:cNvSpPr>
            <p:nvPr/>
          </p:nvSpPr>
          <p:spPr bwMode="auto">
            <a:xfrm>
              <a:off x="3920387" y="2829305"/>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15" name="TextBox 14"/>
            <p:cNvSpPr txBox="1"/>
            <p:nvPr/>
          </p:nvSpPr>
          <p:spPr>
            <a:xfrm>
              <a:off x="682719" y="1619511"/>
              <a:ext cx="3623941" cy="830997"/>
            </a:xfrm>
            <a:prstGeom prst="rect">
              <a:avLst/>
            </a:prstGeom>
            <a:noFill/>
          </p:spPr>
          <p:txBody>
            <a:bodyPr wrap="none" rtlCol="0">
              <a:spAutoFit/>
            </a:bodyPr>
            <a:lstStyle/>
            <a:p>
              <a:pPr algn="r"/>
              <a:r>
                <a:rPr lang="en-CA" sz="2400" b="1" dirty="0" smtClean="0">
                  <a:solidFill>
                    <a:srgbClr val="008000"/>
                  </a:solidFill>
                </a:rPr>
                <a:t>Set of “known” documents</a:t>
              </a:r>
            </a:p>
            <a:p>
              <a:pPr algn="r"/>
              <a:r>
                <a:rPr lang="en-CA" sz="2400" b="1" dirty="0">
                  <a:solidFill>
                    <a:srgbClr val="008000"/>
                  </a:solidFill>
                </a:rPr>
                <a:t>b</a:t>
              </a:r>
              <a:r>
                <a:rPr lang="en-CA" sz="2400" b="1" dirty="0" smtClean="0">
                  <a:solidFill>
                    <a:srgbClr val="008000"/>
                  </a:solidFill>
                </a:rPr>
                <a:t>y a given author</a:t>
              </a:r>
            </a:p>
          </p:txBody>
        </p:sp>
        <p:sp>
          <p:nvSpPr>
            <p:cNvPr id="16" name="TextBox 15"/>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4" name="TextBox 3"/>
            <p:cNvSpPr txBox="1"/>
            <p:nvPr/>
          </p:nvSpPr>
          <p:spPr>
            <a:xfrm>
              <a:off x="4461103" y="6027002"/>
              <a:ext cx="4691156" cy="830997"/>
            </a:xfrm>
            <a:prstGeom prst="rect">
              <a:avLst/>
            </a:prstGeom>
            <a:noFill/>
          </p:spPr>
          <p:txBody>
            <a:bodyPr wrap="square" rtlCol="0">
              <a:spAutoFit/>
            </a:bodyPr>
            <a:lstStyle/>
            <a:p>
              <a:pPr algn="ctr"/>
              <a:r>
                <a:rPr lang="en-CA" sz="2400" b="1" dirty="0" smtClean="0"/>
                <a:t>Was </a:t>
              </a:r>
              <a:r>
                <a:rPr lang="en-CA" sz="2400" b="1" i="1" dirty="0" smtClean="0"/>
                <a:t>u</a:t>
              </a:r>
              <a:r>
                <a:rPr lang="en-CA" sz="2400" b="1" dirty="0" smtClean="0"/>
                <a:t> written  </a:t>
              </a:r>
            </a:p>
            <a:p>
              <a:pPr algn="ctr"/>
              <a:r>
                <a:rPr lang="en-CA" sz="2400" b="1" dirty="0" smtClean="0"/>
                <a:t>by the same author?</a:t>
              </a:r>
            </a:p>
          </p:txBody>
        </p:sp>
        <p:sp>
          <p:nvSpPr>
            <p:cNvPr id="17" name="TextBox 16"/>
            <p:cNvSpPr txBox="1"/>
            <p:nvPr/>
          </p:nvSpPr>
          <p:spPr>
            <a:xfrm>
              <a:off x="4871944" y="1510301"/>
              <a:ext cx="1082348" cy="523220"/>
            </a:xfrm>
            <a:prstGeom prst="rect">
              <a:avLst/>
            </a:prstGeom>
            <a:solidFill>
              <a:srgbClr val="E5FEAC"/>
            </a:solidFill>
          </p:spPr>
          <p:txBody>
            <a:bodyPr wrap="none" rtlCol="0">
              <a:spAutoFit/>
            </a:bodyPr>
            <a:lstStyle/>
            <a:p>
              <a:r>
                <a:rPr lang="en-CA" sz="2800" b="1" dirty="0" smtClean="0">
                  <a:solidFill>
                    <a:srgbClr val="4D4D4D"/>
                  </a:solidFill>
                </a:rPr>
                <a:t>Input:</a:t>
              </a:r>
              <a:endParaRPr lang="en-CA" sz="2800" b="1" dirty="0">
                <a:solidFill>
                  <a:srgbClr val="4D4D4D"/>
                </a:solidFill>
              </a:endParaRPr>
            </a:p>
          </p:txBody>
        </p:sp>
        <p:sp>
          <p:nvSpPr>
            <p:cNvPr id="18" name="TextBox 17"/>
            <p:cNvSpPr txBox="1"/>
            <p:nvPr/>
          </p:nvSpPr>
          <p:spPr>
            <a:xfrm>
              <a:off x="5656831" y="3539296"/>
              <a:ext cx="3513586" cy="830997"/>
            </a:xfrm>
            <a:prstGeom prst="rect">
              <a:avLst/>
            </a:prstGeom>
            <a:noFill/>
          </p:spPr>
          <p:txBody>
            <a:bodyPr wrap="square" rtlCol="0">
              <a:spAutoFit/>
            </a:bodyPr>
            <a:lstStyle/>
            <a:p>
              <a:pPr algn="ctr"/>
              <a:r>
                <a:rPr lang="en-CA" sz="2400" dirty="0">
                  <a:solidFill>
                    <a:srgbClr val="0000FF"/>
                  </a:solidFill>
                </a:rPr>
                <a:t>d</a:t>
              </a:r>
              <a:r>
                <a:rPr lang="en-CA" sz="2400" dirty="0" smtClean="0">
                  <a:solidFill>
                    <a:srgbClr val="0000FF"/>
                  </a:solidFill>
                </a:rPr>
                <a:t>ocument of</a:t>
              </a:r>
            </a:p>
            <a:p>
              <a:pPr algn="ctr"/>
              <a:r>
                <a:rPr lang="en-CA" sz="2400" dirty="0">
                  <a:solidFill>
                    <a:srgbClr val="0000FF"/>
                  </a:solidFill>
                </a:rPr>
                <a:t>a</a:t>
              </a:r>
              <a:r>
                <a:rPr lang="en-CA" sz="2400" dirty="0" smtClean="0">
                  <a:solidFill>
                    <a:srgbClr val="0000FF"/>
                  </a:solidFill>
                </a:rPr>
                <a:t> questioned authorship </a:t>
              </a:r>
            </a:p>
          </p:txBody>
        </p:sp>
        <p:sp>
          <p:nvSpPr>
            <p:cNvPr id="19"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grpSp>
    </p:spTree>
    <p:extLst>
      <p:ext uri="{BB962C8B-B14F-4D97-AF65-F5344CB8AC3E}">
        <p14:creationId xmlns:p14="http://schemas.microsoft.com/office/powerpoint/2010/main" val="160793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0" y="292146"/>
            <a:ext cx="9144000" cy="523220"/>
          </a:xfrm>
          <a:prstGeom prst="rect">
            <a:avLst/>
          </a:prstGeom>
          <a:noFill/>
        </p:spPr>
        <p:txBody>
          <a:bodyPr wrap="square" rtlCol="0">
            <a:spAutoFit/>
          </a:bodyPr>
          <a:lstStyle/>
          <a:p>
            <a:r>
              <a:rPr lang="en-CA" sz="2800" b="1" dirty="0" smtClean="0"/>
              <a:t>Motivation</a:t>
            </a:r>
            <a:endParaRPr lang="en-CA" sz="2800" b="1" dirty="0"/>
          </a:p>
        </p:txBody>
      </p:sp>
      <p:sp>
        <p:nvSpPr>
          <p:cNvPr id="6" name="TextBox 5"/>
          <p:cNvSpPr txBox="1"/>
          <p:nvPr/>
        </p:nvSpPr>
        <p:spPr>
          <a:xfrm>
            <a:off x="742950" y="1895385"/>
            <a:ext cx="3544304" cy="1815882"/>
          </a:xfrm>
          <a:prstGeom prst="rect">
            <a:avLst/>
          </a:prstGeom>
          <a:noFill/>
        </p:spPr>
        <p:txBody>
          <a:bodyPr wrap="none" rtlCol="0">
            <a:spAutoFit/>
          </a:bodyPr>
          <a:lstStyle/>
          <a:p>
            <a:r>
              <a:rPr lang="en-CA" sz="2800" b="1" dirty="0" smtClean="0"/>
              <a:t>Applications:</a:t>
            </a:r>
            <a:endParaRPr lang="en-CA" sz="2800" b="1" dirty="0" smtClean="0"/>
          </a:p>
          <a:p>
            <a:r>
              <a:rPr lang="en-CA" sz="2800" dirty="0" smtClean="0"/>
              <a:t>	Forensics</a:t>
            </a:r>
          </a:p>
          <a:p>
            <a:r>
              <a:rPr lang="en-CA" sz="2800" dirty="0"/>
              <a:t>	</a:t>
            </a:r>
            <a:r>
              <a:rPr lang="en-CA" sz="2800" dirty="0" smtClean="0"/>
              <a:t>Security</a:t>
            </a:r>
          </a:p>
          <a:p>
            <a:r>
              <a:rPr lang="en-CA" sz="2800" dirty="0" smtClean="0"/>
              <a:t>	Literary research</a:t>
            </a:r>
          </a:p>
        </p:txBody>
      </p:sp>
    </p:spTree>
    <p:extLst>
      <p:ext uri="{BB962C8B-B14F-4D97-AF65-F5344CB8AC3E}">
        <p14:creationId xmlns:p14="http://schemas.microsoft.com/office/powerpoint/2010/main" val="295067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a:xfrm>
            <a:off x="175320" y="2450508"/>
            <a:ext cx="5626572" cy="429086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ocument"/>
          <p:cNvSpPr>
            <a:spLocks noChangeAspect="1" noEditPoints="1" noChangeArrowheads="1"/>
          </p:cNvSpPr>
          <p:nvPr/>
        </p:nvSpPr>
        <p:spPr bwMode="auto">
          <a:xfrm>
            <a:off x="1782518" y="2759924"/>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5" name="Document"/>
          <p:cNvSpPr>
            <a:spLocks noChangeAspect="1" noEditPoints="1" noChangeArrowheads="1"/>
          </p:cNvSpPr>
          <p:nvPr/>
        </p:nvSpPr>
        <p:spPr bwMode="auto">
          <a:xfrm>
            <a:off x="6729154" y="4471538"/>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73BED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26" name="TextBox 25"/>
              <p:cNvSpPr txBox="1"/>
              <p:nvPr/>
            </p:nvSpPr>
            <p:spPr>
              <a:xfrm>
                <a:off x="6461994" y="4605757"/>
                <a:ext cx="113312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a:rPr>
                        <m:t>𝑢</m:t>
                      </m:r>
                    </m:oMath>
                  </m:oMathPara>
                </a14:m>
                <a:endParaRPr lang="en-CA"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61994" y="4605757"/>
                <a:ext cx="1133128" cy="461665"/>
              </a:xfrm>
              <a:prstGeom prst="rect">
                <a:avLst/>
              </a:prstGeom>
              <a:blipFill rotWithShape="1">
                <a:blip r:embed="rId2"/>
                <a:stretch>
                  <a:fillRect/>
                </a:stretch>
              </a:blipFill>
            </p:spPr>
            <p:txBody>
              <a:bodyPr/>
              <a:lstStyle/>
              <a:p>
                <a:r>
                  <a:rPr lang="en-CA">
                    <a:noFill/>
                  </a:rPr>
                  <a:t> </a:t>
                </a:r>
              </a:p>
            </p:txBody>
          </p:sp>
        </mc:Fallback>
      </mc:AlternateContent>
      <p:sp>
        <p:nvSpPr>
          <p:cNvPr id="22" name="Document"/>
          <p:cNvSpPr>
            <a:spLocks noChangeAspect="1" noEditPoints="1" noChangeArrowheads="1"/>
          </p:cNvSpPr>
          <p:nvPr/>
        </p:nvSpPr>
        <p:spPr bwMode="auto">
          <a:xfrm>
            <a:off x="3818673" y="546100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
        <p:nvSpPr>
          <p:cNvPr id="2" name="Document"/>
          <p:cNvSpPr>
            <a:spLocks noChangeAspect="1" noEditPoints="1" noChangeArrowheads="1"/>
          </p:cNvSpPr>
          <p:nvPr/>
        </p:nvSpPr>
        <p:spPr bwMode="auto">
          <a:xfrm>
            <a:off x="3920387" y="2829305"/>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mc:AlternateContent xmlns:mc="http://schemas.openxmlformats.org/markup-compatibility/2006" xmlns:a14="http://schemas.microsoft.com/office/drawing/2010/main">
        <mc:Choice Requires="a14">
          <p:sp>
            <p:nvSpPr>
              <p:cNvPr id="43" name="TextBox 42"/>
              <p:cNvSpPr txBox="1"/>
              <p:nvPr/>
            </p:nvSpPr>
            <p:spPr>
              <a:xfrm>
                <a:off x="755576" y="2493773"/>
                <a:ext cx="474293"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CA" sz="2400" b="1" i="1" smtClean="0">
                          <a:solidFill>
                            <a:srgbClr val="008000"/>
                          </a:solidFill>
                          <a:latin typeface="Cambria Math"/>
                        </a:rPr>
                        <m:t>𝑨</m:t>
                      </m:r>
                    </m:oMath>
                  </m:oMathPara>
                </a14:m>
                <a:endParaRPr lang="en-CA" sz="2400" b="1" dirty="0" smtClean="0">
                  <a:solidFill>
                    <a:srgbClr val="008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55576" y="2493773"/>
                <a:ext cx="474293" cy="461665"/>
              </a:xfrm>
              <a:prstGeom prst="rect">
                <a:avLst/>
              </a:prstGeom>
              <a:blipFill rotWithShape="1">
                <a:blip r:embed="rId3"/>
                <a:stretch>
                  <a:fillRect l="-3846"/>
                </a:stretch>
              </a:blipFill>
            </p:spPr>
            <p:txBody>
              <a:bodyPr/>
              <a:lstStyle/>
              <a:p>
                <a:r>
                  <a:rPr lang="en-CA">
                    <a:noFill/>
                  </a:rPr>
                  <a:t> </a:t>
                </a:r>
              </a:p>
            </p:txBody>
          </p:sp>
        </mc:Fallback>
      </mc:AlternateContent>
      <p:sp>
        <p:nvSpPr>
          <p:cNvPr id="16" name="TextBox 15"/>
          <p:cNvSpPr txBox="1"/>
          <p:nvPr/>
        </p:nvSpPr>
        <p:spPr>
          <a:xfrm>
            <a:off x="7327963" y="4508866"/>
            <a:ext cx="1767146" cy="830997"/>
          </a:xfrm>
          <a:prstGeom prst="rect">
            <a:avLst/>
          </a:prstGeom>
          <a:noFill/>
          <a:ln>
            <a:noFill/>
          </a:ln>
        </p:spPr>
        <p:txBody>
          <a:bodyPr wrap="square" rtlCol="0">
            <a:spAutoFit/>
          </a:bodyPr>
          <a:lstStyle/>
          <a:p>
            <a:pPr algn="ctr"/>
            <a:r>
              <a:rPr lang="en-CA" sz="2400" b="1" dirty="0" smtClean="0">
                <a:solidFill>
                  <a:srgbClr val="0000FF"/>
                </a:solidFill>
              </a:rPr>
              <a:t>“unknown” document</a:t>
            </a:r>
          </a:p>
        </p:txBody>
      </p:sp>
      <p:sp>
        <p:nvSpPr>
          <p:cNvPr id="4" name="TextBox 3"/>
          <p:cNvSpPr txBox="1"/>
          <p:nvPr/>
        </p:nvSpPr>
        <p:spPr>
          <a:xfrm>
            <a:off x="5656831" y="3539296"/>
            <a:ext cx="3513586" cy="830997"/>
          </a:xfrm>
          <a:prstGeom prst="rect">
            <a:avLst/>
          </a:prstGeom>
          <a:noFill/>
        </p:spPr>
        <p:txBody>
          <a:bodyPr wrap="square" rtlCol="0">
            <a:spAutoFit/>
          </a:bodyPr>
          <a:lstStyle/>
          <a:p>
            <a:pPr algn="ctr"/>
            <a:r>
              <a:rPr lang="en-CA" sz="2400" dirty="0">
                <a:solidFill>
                  <a:srgbClr val="0000FF"/>
                </a:solidFill>
              </a:rPr>
              <a:t>d</a:t>
            </a:r>
            <a:r>
              <a:rPr lang="en-CA" sz="2400" dirty="0" smtClean="0">
                <a:solidFill>
                  <a:srgbClr val="0000FF"/>
                </a:solidFill>
              </a:rPr>
              <a:t>ocument of</a:t>
            </a:r>
          </a:p>
          <a:p>
            <a:pPr algn="ctr"/>
            <a:r>
              <a:rPr lang="en-CA" sz="2400" dirty="0">
                <a:solidFill>
                  <a:srgbClr val="0000FF"/>
                </a:solidFill>
              </a:rPr>
              <a:t>a</a:t>
            </a:r>
            <a:r>
              <a:rPr lang="en-CA" sz="2400" dirty="0" smtClean="0">
                <a:solidFill>
                  <a:srgbClr val="0000FF"/>
                </a:solidFill>
              </a:rPr>
              <a:t> questioned authorship </a:t>
            </a:r>
          </a:p>
        </p:txBody>
      </p:sp>
      <p:sp>
        <p:nvSpPr>
          <p:cNvPr id="13" name="Rectangle 12"/>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8259" y="63972"/>
            <a:ext cx="9144000" cy="954107"/>
          </a:xfrm>
          <a:prstGeom prst="rect">
            <a:avLst/>
          </a:prstGeom>
          <a:noFill/>
        </p:spPr>
        <p:txBody>
          <a:bodyPr wrap="square" rtlCol="0">
            <a:spAutoFit/>
          </a:bodyPr>
          <a:lstStyle/>
          <a:p>
            <a:r>
              <a:rPr lang="en-CA" sz="2800" b="1" dirty="0" smtClean="0"/>
              <a:t>Our approach to </a:t>
            </a:r>
          </a:p>
          <a:p>
            <a:r>
              <a:rPr lang="en-CA" sz="2800" b="1" dirty="0"/>
              <a:t>t</a:t>
            </a:r>
            <a:r>
              <a:rPr lang="en-CA" sz="2800" b="1" dirty="0" smtClean="0"/>
              <a:t>he </a:t>
            </a:r>
            <a:r>
              <a:rPr lang="en-CA" sz="2800" b="1" dirty="0"/>
              <a:t>a</a:t>
            </a:r>
            <a:r>
              <a:rPr lang="en-CA" sz="2800" b="1" dirty="0" smtClean="0"/>
              <a:t>uthorship verification problem </a:t>
            </a:r>
          </a:p>
        </p:txBody>
      </p:sp>
      <p:sp>
        <p:nvSpPr>
          <p:cNvPr id="3" name="TextBox 2"/>
          <p:cNvSpPr txBox="1"/>
          <p:nvPr/>
        </p:nvSpPr>
        <p:spPr>
          <a:xfrm>
            <a:off x="175320" y="1187896"/>
            <a:ext cx="8968680" cy="1200329"/>
          </a:xfrm>
          <a:prstGeom prst="rect">
            <a:avLst/>
          </a:prstGeom>
          <a:noFill/>
        </p:spPr>
        <p:txBody>
          <a:bodyPr wrap="square" rtlCol="0">
            <a:spAutoFit/>
          </a:bodyPr>
          <a:lstStyle/>
          <a:p>
            <a:pPr marL="342900" indent="-342900">
              <a:buFont typeface="Arial" pitchFamily="34" charset="0"/>
              <a:buChar char="•"/>
            </a:pPr>
            <a:r>
              <a:rPr lang="en-CA" sz="2400" b="1" dirty="0" smtClean="0">
                <a:solidFill>
                  <a:srgbClr val="C00000"/>
                </a:solidFill>
              </a:rPr>
              <a:t>Proximity-based one-class classification</a:t>
            </a:r>
            <a:r>
              <a:rPr lang="en-CA" sz="2400" dirty="0" smtClean="0"/>
              <a:t>. Is </a:t>
            </a:r>
            <a:r>
              <a:rPr lang="en-CA" sz="2400" b="1" i="1" dirty="0">
                <a:solidFill>
                  <a:schemeClr val="tx2">
                    <a:lumMod val="60000"/>
                    <a:lumOff val="40000"/>
                  </a:schemeClr>
                </a:solidFill>
              </a:rPr>
              <a:t>u</a:t>
            </a:r>
            <a:r>
              <a:rPr lang="en-CA" sz="2400" dirty="0"/>
              <a:t> “</a:t>
            </a:r>
            <a:r>
              <a:rPr lang="en-CA" sz="2400" dirty="0" smtClean="0"/>
              <a:t>similar enough” </a:t>
            </a:r>
            <a:r>
              <a:rPr lang="en-CA" sz="2400" dirty="0"/>
              <a:t>to </a:t>
            </a:r>
            <a:r>
              <a:rPr lang="en-CA" sz="2400" b="1" i="1" dirty="0">
                <a:solidFill>
                  <a:srgbClr val="00B050"/>
                </a:solidFill>
              </a:rPr>
              <a:t>A</a:t>
            </a:r>
            <a:r>
              <a:rPr lang="en-CA" sz="2400" dirty="0" smtClean="0"/>
              <a:t>?</a:t>
            </a:r>
          </a:p>
          <a:p>
            <a:pPr marL="342900" indent="-342900">
              <a:buFont typeface="Arial" pitchFamily="34" charset="0"/>
              <a:buChar char="•"/>
            </a:pPr>
            <a:r>
              <a:rPr lang="en-CA" sz="2400" dirty="0"/>
              <a:t>I</a:t>
            </a:r>
            <a:r>
              <a:rPr lang="en-CA" sz="2400" dirty="0" smtClean="0"/>
              <a:t>dea similar to the k-centres method for one-class classification</a:t>
            </a:r>
          </a:p>
          <a:p>
            <a:pPr marL="342900" indent="-342900">
              <a:buFont typeface="Arial" pitchFamily="34" charset="0"/>
              <a:buChar char="•"/>
            </a:pPr>
            <a:r>
              <a:rPr lang="en-CA" sz="2400" dirty="0" smtClean="0"/>
              <a:t>Applying </a:t>
            </a:r>
            <a:r>
              <a:rPr lang="en-CA" sz="2400" b="1" dirty="0" smtClean="0">
                <a:solidFill>
                  <a:srgbClr val="C00000"/>
                </a:solidFill>
              </a:rPr>
              <a:t>CNG dissimilarity</a:t>
            </a:r>
            <a:r>
              <a:rPr lang="en-CA" sz="2400" dirty="0" smtClean="0">
                <a:solidFill>
                  <a:srgbClr val="C00000"/>
                </a:solidFill>
              </a:rPr>
              <a:t> </a:t>
            </a:r>
            <a:r>
              <a:rPr lang="en-CA" sz="2400" dirty="0" smtClean="0"/>
              <a:t>between documents</a:t>
            </a:r>
            <a:endParaRPr lang="en-CA" sz="2400" dirty="0"/>
          </a:p>
        </p:txBody>
      </p:sp>
      <p:sp>
        <p:nvSpPr>
          <p:cNvPr id="15" name="Document"/>
          <p:cNvSpPr>
            <a:spLocks noChangeAspect="1" noEditPoints="1" noChangeArrowheads="1"/>
          </p:cNvSpPr>
          <p:nvPr/>
        </p:nvSpPr>
        <p:spPr bwMode="auto">
          <a:xfrm>
            <a:off x="2381326" y="4383762"/>
            <a:ext cx="598809" cy="90565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CA" sz="2800" dirty="0"/>
          </a:p>
        </p:txBody>
      </p:sp>
    </p:spTree>
    <p:extLst>
      <p:ext uri="{BB962C8B-B14F-4D97-AF65-F5344CB8AC3E}">
        <p14:creationId xmlns:p14="http://schemas.microsoft.com/office/powerpoint/2010/main" val="1940713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25400" y="262918"/>
            <a:ext cx="9144000" cy="523220"/>
          </a:xfrm>
          <a:prstGeom prst="rect">
            <a:avLst/>
          </a:prstGeom>
          <a:noFill/>
        </p:spPr>
        <p:txBody>
          <a:bodyPr wrap="square" rtlCol="0">
            <a:spAutoFit/>
          </a:bodyPr>
          <a:lstStyle/>
          <a:p>
            <a:r>
              <a:rPr lang="en-CA" sz="2800" b="1" dirty="0" smtClean="0"/>
              <a:t>Common N-Gram (CNG) dissimilarity </a:t>
            </a:r>
          </a:p>
        </p:txBody>
      </p:sp>
      <p:sp>
        <p:nvSpPr>
          <p:cNvPr id="4" name="Text Box 8"/>
          <p:cNvSpPr txBox="1">
            <a:spLocks noChangeArrowheads="1"/>
          </p:cNvSpPr>
          <p:nvPr/>
        </p:nvSpPr>
        <p:spPr bwMode="auto">
          <a:xfrm>
            <a:off x="234951" y="1200151"/>
            <a:ext cx="8642350" cy="1428750"/>
          </a:xfrm>
          <a:prstGeom prst="rect">
            <a:avLst/>
          </a:prstGeom>
          <a:solidFill>
            <a:srgbClr val="E6E6E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47816"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9pPr>
          </a:lstStyle>
          <a:p>
            <a:pPr>
              <a:buSzPct val="100000"/>
            </a:pPr>
            <a:r>
              <a:rPr lang="en-CA" sz="2400" b="1" dirty="0">
                <a:solidFill>
                  <a:srgbClr val="993300"/>
                </a:solidFill>
                <a:latin typeface="+mn-lt"/>
              </a:rPr>
              <a:t>Proposed by</a:t>
            </a:r>
            <a:r>
              <a:rPr lang="en-CA" sz="2000" b="1" dirty="0">
                <a:solidFill>
                  <a:srgbClr val="993300"/>
                </a:solidFill>
                <a:latin typeface="+mn-lt"/>
              </a:rPr>
              <a:t> </a:t>
            </a:r>
          </a:p>
          <a:p>
            <a:pPr>
              <a:buSzPct val="100000"/>
            </a:pPr>
            <a:r>
              <a:rPr lang="en-CA" sz="2200" b="1" dirty="0" err="1">
                <a:solidFill>
                  <a:srgbClr val="000000"/>
                </a:solidFill>
                <a:latin typeface="+mn-lt"/>
              </a:rPr>
              <a:t>Vlado</a:t>
            </a:r>
            <a:r>
              <a:rPr lang="en-CA" sz="2200" b="1" dirty="0">
                <a:solidFill>
                  <a:srgbClr val="000000"/>
                </a:solidFill>
                <a:latin typeface="+mn-lt"/>
              </a:rPr>
              <a:t> </a:t>
            </a:r>
            <a:r>
              <a:rPr lang="en-CA" sz="2200" b="1" dirty="0" err="1" smtClean="0">
                <a:solidFill>
                  <a:srgbClr val="000000"/>
                </a:solidFill>
                <a:latin typeface="+mn-lt"/>
              </a:rPr>
              <a:t>Ke</a:t>
            </a:r>
            <a:r>
              <a:rPr lang="en-CA" sz="2200" dirty="0" err="1">
                <a:solidFill>
                  <a:schemeClr val="tx1"/>
                </a:solidFill>
                <a:latin typeface="+mn-lt"/>
                <a:cs typeface="Arial"/>
              </a:rPr>
              <a:t>š</a:t>
            </a:r>
            <a:r>
              <a:rPr lang="en-CA" sz="2200" b="1" dirty="0" err="1" smtClean="0">
                <a:solidFill>
                  <a:srgbClr val="000000"/>
                </a:solidFill>
                <a:latin typeface="+mn-lt"/>
              </a:rPr>
              <a:t>elj</a:t>
            </a:r>
            <a:r>
              <a:rPr lang="en-CA" sz="2200" b="1" dirty="0">
                <a:solidFill>
                  <a:srgbClr val="000000"/>
                </a:solidFill>
                <a:latin typeface="+mn-lt"/>
              </a:rPr>
              <a:t>, </a:t>
            </a:r>
            <a:r>
              <a:rPr lang="en-CA" sz="2200" b="1" dirty="0" err="1">
                <a:solidFill>
                  <a:srgbClr val="000000"/>
                </a:solidFill>
                <a:latin typeface="+mn-lt"/>
              </a:rPr>
              <a:t>Fuchun</a:t>
            </a:r>
            <a:r>
              <a:rPr lang="en-CA" sz="2200" b="1" dirty="0">
                <a:solidFill>
                  <a:srgbClr val="000000"/>
                </a:solidFill>
                <a:latin typeface="+mn-lt"/>
              </a:rPr>
              <a:t> </a:t>
            </a:r>
            <a:r>
              <a:rPr lang="en-CA" sz="2200" b="1" dirty="0" err="1">
                <a:solidFill>
                  <a:srgbClr val="000000"/>
                </a:solidFill>
                <a:latin typeface="+mn-lt"/>
              </a:rPr>
              <a:t>Peng</a:t>
            </a:r>
            <a:r>
              <a:rPr lang="en-CA" sz="2200" b="1" dirty="0">
                <a:solidFill>
                  <a:srgbClr val="000000"/>
                </a:solidFill>
                <a:latin typeface="+mn-lt"/>
              </a:rPr>
              <a:t>, Nick </a:t>
            </a:r>
            <a:r>
              <a:rPr lang="en-CA" sz="2200" b="1" dirty="0" err="1">
                <a:solidFill>
                  <a:srgbClr val="000000"/>
                </a:solidFill>
                <a:latin typeface="+mn-lt"/>
              </a:rPr>
              <a:t>Cercone</a:t>
            </a:r>
            <a:r>
              <a:rPr lang="en-CA" sz="2200" b="1" dirty="0">
                <a:solidFill>
                  <a:srgbClr val="000000"/>
                </a:solidFill>
                <a:latin typeface="+mn-lt"/>
              </a:rPr>
              <a:t>, and Calvin Thomas</a:t>
            </a:r>
            <a:r>
              <a:rPr lang="en-CA" sz="2000" dirty="0">
                <a:solidFill>
                  <a:srgbClr val="000000"/>
                </a:solidFill>
                <a:latin typeface="+mn-lt"/>
              </a:rPr>
              <a:t>. </a:t>
            </a:r>
          </a:p>
          <a:p>
            <a:pPr>
              <a:buSzPct val="100000"/>
            </a:pPr>
            <a:r>
              <a:rPr lang="en-CA" sz="2000" i="1" dirty="0">
                <a:solidFill>
                  <a:srgbClr val="000000"/>
                </a:solidFill>
                <a:latin typeface="+mn-lt"/>
              </a:rPr>
              <a:t>N-gram-based author profiles for authorship attribution</a:t>
            </a:r>
            <a:r>
              <a:rPr lang="en-CA" sz="2000" dirty="0">
                <a:solidFill>
                  <a:srgbClr val="000000"/>
                </a:solidFill>
                <a:latin typeface="+mn-lt"/>
              </a:rPr>
              <a:t>.</a:t>
            </a:r>
          </a:p>
          <a:p>
            <a:pPr>
              <a:buSzPct val="100000"/>
            </a:pPr>
            <a:r>
              <a:rPr lang="en-CA" sz="2000" dirty="0">
                <a:solidFill>
                  <a:srgbClr val="000000"/>
                </a:solidFill>
                <a:latin typeface="+mn-lt"/>
              </a:rPr>
              <a:t>In </a:t>
            </a:r>
            <a:r>
              <a:rPr lang="en-CA" sz="2000" dirty="0" smtClean="0">
                <a:solidFill>
                  <a:srgbClr val="000000"/>
                </a:solidFill>
                <a:latin typeface="+mn-lt"/>
              </a:rPr>
              <a:t>Proc. </a:t>
            </a:r>
            <a:r>
              <a:rPr lang="en-CA" sz="2000" dirty="0">
                <a:solidFill>
                  <a:srgbClr val="000000"/>
                </a:solidFill>
                <a:latin typeface="+mn-lt"/>
              </a:rPr>
              <a:t>of the Conference Pacific Association for Computational Linguistics, </a:t>
            </a:r>
            <a:r>
              <a:rPr lang="en-CA" sz="2000" dirty="0" smtClean="0">
                <a:solidFill>
                  <a:srgbClr val="000000"/>
                </a:solidFill>
                <a:latin typeface="+mn-lt"/>
              </a:rPr>
              <a:t>2003</a:t>
            </a:r>
            <a:r>
              <a:rPr lang="en-CA" sz="2000" dirty="0">
                <a:solidFill>
                  <a:srgbClr val="000000"/>
                </a:solidFill>
                <a:latin typeface="+mn-lt"/>
              </a:rPr>
              <a:t>.</a:t>
            </a:r>
          </a:p>
        </p:txBody>
      </p:sp>
      <p:sp>
        <p:nvSpPr>
          <p:cNvPr id="5" name="Text Box 8"/>
          <p:cNvSpPr txBox="1">
            <a:spLocks noChangeArrowheads="1"/>
          </p:cNvSpPr>
          <p:nvPr/>
        </p:nvSpPr>
        <p:spPr bwMode="auto">
          <a:xfrm>
            <a:off x="126739" y="2791880"/>
            <a:ext cx="8890522" cy="846670"/>
          </a:xfrm>
          <a:prstGeom prst="rect">
            <a:avLst/>
          </a:prstGeom>
          <a:noFill/>
          <a:ln>
            <a:noFill/>
          </a:ln>
          <a:effectLst/>
          <a:extLst/>
        </p:spPr>
        <p:txBody>
          <a:bodyPr lIns="72891" tIns="47816"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100">
                <a:solidFill>
                  <a:schemeClr val="bg1"/>
                </a:solidFill>
                <a:latin typeface="Arial" charset="0"/>
                <a:ea typeface="ＭＳ Ｐゴシック" pitchFamily="34" charset="-128"/>
              </a:defRPr>
            </a:lvl9pPr>
          </a:lstStyle>
          <a:p>
            <a:pPr algn="ctr">
              <a:buSzPct val="100000"/>
            </a:pPr>
            <a:r>
              <a:rPr lang="en-CA" sz="2400" dirty="0">
                <a:solidFill>
                  <a:schemeClr val="tx1"/>
                </a:solidFill>
                <a:latin typeface="+mn-lt"/>
              </a:rPr>
              <a:t>Proposed </a:t>
            </a:r>
            <a:r>
              <a:rPr lang="en-CA" sz="2400" dirty="0" smtClean="0">
                <a:solidFill>
                  <a:schemeClr val="tx1"/>
                </a:solidFill>
                <a:latin typeface="+mn-lt"/>
              </a:rPr>
              <a:t>as a dissimilarity measure </a:t>
            </a:r>
          </a:p>
          <a:p>
            <a:pPr algn="ctr">
              <a:buSzPct val="100000"/>
            </a:pPr>
            <a:r>
              <a:rPr lang="en-CA" sz="2400" dirty="0" smtClean="0">
                <a:solidFill>
                  <a:schemeClr val="tx1"/>
                </a:solidFill>
                <a:latin typeface="+mn-lt"/>
              </a:rPr>
              <a:t>of the </a:t>
            </a:r>
            <a:r>
              <a:rPr lang="en-CA" sz="2400" b="1" dirty="0" smtClean="0">
                <a:solidFill>
                  <a:schemeClr val="tx1"/>
                </a:solidFill>
                <a:latin typeface="+mn-lt"/>
              </a:rPr>
              <a:t>Common N-Gram (CNG) classifier</a:t>
            </a:r>
            <a:r>
              <a:rPr lang="en-CA" sz="2400" dirty="0" smtClean="0">
                <a:solidFill>
                  <a:schemeClr val="tx1"/>
                </a:solidFill>
                <a:latin typeface="+mn-lt"/>
              </a:rPr>
              <a:t> for multi-class classification</a:t>
            </a:r>
            <a:endParaRPr lang="en-CA" sz="2400" dirty="0">
              <a:solidFill>
                <a:schemeClr val="tx1"/>
              </a:solidFill>
              <a:latin typeface="+mn-lt"/>
            </a:endParaRPr>
          </a:p>
        </p:txBody>
      </p:sp>
      <p:sp>
        <p:nvSpPr>
          <p:cNvPr id="14" name="Document"/>
          <p:cNvSpPr>
            <a:spLocks noChangeAspect="1" noEditPoints="1" noChangeArrowheads="1"/>
          </p:cNvSpPr>
          <p:nvPr/>
        </p:nvSpPr>
        <p:spPr bwMode="auto">
          <a:xfrm>
            <a:off x="4173935" y="3781643"/>
            <a:ext cx="356088" cy="606830"/>
          </a:xfrm>
          <a:custGeom>
            <a:avLst/>
            <a:gdLst>
              <a:gd name="T0" fmla="*/ 878450637 w 21600"/>
              <a:gd name="T1" fmla="*/ 2147483647 h 21600"/>
              <a:gd name="T2" fmla="*/ 6940976 w 21600"/>
              <a:gd name="T3" fmla="*/ 2147483647 h 21600"/>
              <a:gd name="T4" fmla="*/ 878450637 w 21600"/>
              <a:gd name="T5" fmla="*/ 21249835 h 21600"/>
              <a:gd name="T6" fmla="*/ 1772579995 w 21600"/>
              <a:gd name="T7" fmla="*/ 2147483647 h 21600"/>
              <a:gd name="T8" fmla="*/ 878450637 w 21600"/>
              <a:gd name="T9" fmla="*/ 2147483647 h 21600"/>
              <a:gd name="T10" fmla="*/ 0 w 21600"/>
              <a:gd name="T11" fmla="*/ 0 h 21600"/>
              <a:gd name="T12" fmla="*/ 1763924267 w 21600"/>
              <a:gd name="T13" fmla="*/ 0 h 21600"/>
              <a:gd name="T14" fmla="*/ 176392426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en-CA"/>
          </a:p>
        </p:txBody>
      </p:sp>
      <p:sp>
        <p:nvSpPr>
          <p:cNvPr id="15" name="TextBox 2"/>
          <p:cNvSpPr txBox="1">
            <a:spLocks noChangeArrowheads="1"/>
          </p:cNvSpPr>
          <p:nvPr/>
        </p:nvSpPr>
        <p:spPr bwMode="auto">
          <a:xfrm>
            <a:off x="1197624" y="5757741"/>
            <a:ext cx="16578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lgn="ctr">
              <a:buClr>
                <a:srgbClr val="000000"/>
              </a:buClr>
              <a:buSzPct val="100000"/>
              <a:buFont typeface="Times New Roman" pitchFamily="18" charset="0"/>
              <a:buNone/>
            </a:pPr>
            <a:r>
              <a:rPr lang="en-CA" sz="1800" dirty="0">
                <a:solidFill>
                  <a:srgbClr val="986599"/>
                </a:solidFill>
                <a:latin typeface="+mn-lt"/>
              </a:rPr>
              <a:t>works of </a:t>
            </a:r>
            <a:r>
              <a:rPr lang="en-CA" sz="1800" dirty="0" smtClean="0">
                <a:solidFill>
                  <a:srgbClr val="986599"/>
                </a:solidFill>
                <a:latin typeface="+mn-lt"/>
              </a:rPr>
              <a:t>Carroll</a:t>
            </a:r>
            <a:endParaRPr lang="en-CA" sz="1800" dirty="0">
              <a:solidFill>
                <a:srgbClr val="986599"/>
              </a:solidFill>
              <a:latin typeface="+mn-lt"/>
            </a:endParaRPr>
          </a:p>
        </p:txBody>
      </p:sp>
      <p:sp>
        <p:nvSpPr>
          <p:cNvPr id="16" name="TextBox 17"/>
          <p:cNvSpPr txBox="1">
            <a:spLocks noChangeArrowheads="1"/>
          </p:cNvSpPr>
          <p:nvPr/>
        </p:nvSpPr>
        <p:spPr bwMode="auto">
          <a:xfrm>
            <a:off x="3582498" y="5779412"/>
            <a:ext cx="15900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lgn="ctr">
              <a:buClr>
                <a:srgbClr val="000000"/>
              </a:buClr>
              <a:buSzPct val="100000"/>
              <a:buFont typeface="Times New Roman" pitchFamily="18" charset="0"/>
              <a:buNone/>
            </a:pPr>
            <a:r>
              <a:rPr lang="en-CA" sz="1800" dirty="0">
                <a:solidFill>
                  <a:srgbClr val="5DA191"/>
                </a:solidFill>
                <a:latin typeface="+mn-lt"/>
              </a:rPr>
              <a:t>works of Twain</a:t>
            </a:r>
          </a:p>
        </p:txBody>
      </p:sp>
      <p:sp>
        <p:nvSpPr>
          <p:cNvPr id="17" name="TextBox 18"/>
          <p:cNvSpPr txBox="1">
            <a:spLocks noChangeArrowheads="1"/>
          </p:cNvSpPr>
          <p:nvPr/>
        </p:nvSpPr>
        <p:spPr bwMode="auto">
          <a:xfrm>
            <a:off x="5650881" y="5777442"/>
            <a:ext cx="22202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lgn="ctr">
              <a:buClr>
                <a:srgbClr val="000000"/>
              </a:buClr>
              <a:buSzPct val="100000"/>
              <a:buFont typeface="Times New Roman" pitchFamily="18" charset="0"/>
              <a:buNone/>
            </a:pPr>
            <a:r>
              <a:rPr lang="en-CA" sz="1800" dirty="0">
                <a:solidFill>
                  <a:srgbClr val="2F64CF"/>
                </a:solidFill>
                <a:latin typeface="+mn-lt"/>
              </a:rPr>
              <a:t>works of Shakespeare</a:t>
            </a:r>
          </a:p>
        </p:txBody>
      </p:sp>
      <p:cxnSp>
        <p:nvCxnSpPr>
          <p:cNvPr id="18" name="Straight Arrow Connector 4"/>
          <p:cNvCxnSpPr>
            <a:cxnSpLocks noChangeShapeType="1"/>
            <a:stCxn id="14" idx="7"/>
          </p:cNvCxnSpPr>
          <p:nvPr/>
        </p:nvCxnSpPr>
        <p:spPr bwMode="auto">
          <a:xfrm>
            <a:off x="4530023" y="4388473"/>
            <a:ext cx="1961581" cy="776270"/>
          </a:xfrm>
          <a:prstGeom prst="straightConnector1">
            <a:avLst/>
          </a:prstGeom>
          <a:noFill/>
          <a:ln w="47625" cap="rnd" algn="ctr">
            <a:solidFill>
              <a:srgbClr val="2F64C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20"/>
          <p:cNvSpPr txBox="1">
            <a:spLocks noChangeArrowheads="1"/>
          </p:cNvSpPr>
          <p:nvPr/>
        </p:nvSpPr>
        <p:spPr bwMode="auto">
          <a:xfrm>
            <a:off x="4180127" y="3781643"/>
            <a:ext cx="394272" cy="48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r>
              <a:rPr lang="en-CA" sz="2800" b="1" dirty="0">
                <a:solidFill>
                  <a:srgbClr val="00B050"/>
                </a:solidFill>
              </a:rPr>
              <a:t>?</a:t>
            </a:r>
          </a:p>
        </p:txBody>
      </p:sp>
      <p:pic>
        <p:nvPicPr>
          <p:cNvPr id="20" name="Picture 12" descr="C:\Users\m\AppData\Local\Microsoft\Windows\Temporary Internet Files\Content.IE5\XRONISRM\MC900431624[1].png"/>
          <p:cNvPicPr>
            <a:picLocks noChangeAspect="1" noChangeArrowheads="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625425" y="4758595"/>
            <a:ext cx="802592" cy="102136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2" descr="C:\Users\m\AppData\Local\Microsoft\Windows\Temporary Internet Files\Content.IE5\XRONISRM\MC900431624[1].png"/>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976719" y="4758595"/>
            <a:ext cx="802592" cy="102136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C:\Users\m\AppData\Local\Microsoft\Windows\Temporary Internet Files\Content.IE5\XRONISRM\MC90043162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007" y="4802180"/>
            <a:ext cx="801973" cy="1020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328918" y="4090662"/>
            <a:ext cx="1909777" cy="646331"/>
          </a:xfrm>
          <a:prstGeom prst="rect">
            <a:avLst/>
          </a:prstGeom>
          <a:noFill/>
        </p:spPr>
        <p:txBody>
          <a:bodyPr wrap="square" rtlCol="0">
            <a:spAutoFit/>
          </a:bodyPr>
          <a:lstStyle/>
          <a:p>
            <a:r>
              <a:rPr lang="en-CA" dirty="0"/>
              <a:t>t</a:t>
            </a:r>
            <a:r>
              <a:rPr lang="en-CA" dirty="0" smtClean="0"/>
              <a:t>he least</a:t>
            </a:r>
          </a:p>
          <a:p>
            <a:r>
              <a:rPr lang="en-CA" dirty="0"/>
              <a:t>d</a:t>
            </a:r>
            <a:r>
              <a:rPr lang="en-CA" dirty="0" smtClean="0"/>
              <a:t>issimilar class</a:t>
            </a:r>
            <a:endParaRPr lang="en-CA" dirty="0"/>
          </a:p>
        </p:txBody>
      </p:sp>
      <p:sp>
        <p:nvSpPr>
          <p:cNvPr id="6" name="TextBox 5"/>
          <p:cNvSpPr txBox="1"/>
          <p:nvPr/>
        </p:nvSpPr>
        <p:spPr>
          <a:xfrm>
            <a:off x="844375" y="6276945"/>
            <a:ext cx="7451784" cy="461665"/>
          </a:xfrm>
          <a:prstGeom prst="rect">
            <a:avLst/>
          </a:prstGeom>
          <a:solidFill>
            <a:srgbClr val="F3FFD9"/>
          </a:solidFill>
        </p:spPr>
        <p:txBody>
          <a:bodyPr wrap="none" rtlCol="0">
            <a:spAutoFit/>
          </a:bodyPr>
          <a:lstStyle/>
          <a:p>
            <a:r>
              <a:rPr lang="en-CA" sz="2400" dirty="0" smtClean="0"/>
              <a:t>Successfully applied to the authorship attribution problem</a:t>
            </a:r>
            <a:endParaRPr lang="en-CA" sz="2400" dirty="0"/>
          </a:p>
        </p:txBody>
      </p:sp>
    </p:spTree>
    <p:extLst>
      <p:ext uri="{BB962C8B-B14F-4D97-AF65-F5344CB8AC3E}">
        <p14:creationId xmlns:p14="http://schemas.microsoft.com/office/powerpoint/2010/main" val="141225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idx="12"/>
          </p:nvPr>
        </p:nvSpPr>
        <p:spPr/>
        <p:txBody>
          <a:bodyPr/>
          <a:lstStyle/>
          <a:p>
            <a:pPr algn="r">
              <a:defRPr/>
            </a:pPr>
            <a:fld id="{39D78B53-0F23-4150-B58B-9B19C415666A}" type="slidenum">
              <a:rPr lang="en-CA" smtClean="0">
                <a:latin typeface="+mn-lt"/>
              </a:rPr>
              <a:pPr algn="r">
                <a:defRPr/>
              </a:pPr>
              <a:t>9</a:t>
            </a:fld>
            <a:endParaRPr lang="en-CA" dirty="0">
              <a:latin typeface="+mn-lt"/>
            </a:endParaRPr>
          </a:p>
        </p:txBody>
      </p:sp>
      <p:sp>
        <p:nvSpPr>
          <p:cNvPr id="16386" name="Rectangle 2"/>
          <p:cNvSpPr>
            <a:spLocks noGrp="1" noChangeArrowheads="1"/>
          </p:cNvSpPr>
          <p:nvPr>
            <p:ph type="subTitle" idx="4294967295"/>
          </p:nvPr>
        </p:nvSpPr>
        <p:spPr>
          <a:xfrm>
            <a:off x="1" y="1604434"/>
            <a:ext cx="8228013" cy="4525433"/>
          </a:xfrm>
          <a:extLst>
            <a:ext uri="{91240B29-F687-4F45-9708-019B960494DF}">
              <a14:hiddenLine xmlns:a14="http://schemas.microsoft.com/office/drawing/2010/main" w="9525">
                <a:solidFill>
                  <a:srgbClr val="000000"/>
                </a:solidFill>
                <a:round/>
                <a:headEnd/>
                <a:tailEnd/>
              </a14:hiddenLine>
            </a:ext>
          </a:extLst>
        </p:spPr>
        <p:txBody>
          <a:bodyPr lIns="0" tIns="22742" rIns="0" bIns="0" anchor="ctr"/>
          <a:lstStyle/>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a:p>
            <a:pPr indent="-266700" algn="ctr">
              <a:buClrTx/>
              <a:tabLst>
                <a:tab pos="276225" algn="l"/>
                <a:tab pos="361950" algn="l"/>
                <a:tab pos="725488" algn="l"/>
                <a:tab pos="1089025" algn="l"/>
                <a:tab pos="1452563" algn="l"/>
                <a:tab pos="1817688" algn="l"/>
                <a:tab pos="2181225" algn="l"/>
                <a:tab pos="2544763" algn="l"/>
                <a:tab pos="2908300" algn="l"/>
                <a:tab pos="3273425" algn="l"/>
                <a:tab pos="3636963" algn="l"/>
                <a:tab pos="4000500" algn="l"/>
                <a:tab pos="4364038" algn="l"/>
                <a:tab pos="4727575" algn="l"/>
                <a:tab pos="5092700" algn="l"/>
                <a:tab pos="5456238" algn="l"/>
                <a:tab pos="5819775" algn="l"/>
                <a:tab pos="6183313" algn="l"/>
                <a:tab pos="6546850" algn="l"/>
                <a:tab pos="6911975" algn="l"/>
                <a:tab pos="7275513" algn="l"/>
              </a:tabLst>
            </a:pPr>
            <a:endParaRPr lang="en-CA" dirty="0" smtClean="0"/>
          </a:p>
        </p:txBody>
      </p:sp>
      <p:sp>
        <p:nvSpPr>
          <p:cNvPr id="16387" name="Text Box 3"/>
          <p:cNvSpPr txBox="1">
            <a:spLocks noChangeArrowheads="1"/>
          </p:cNvSpPr>
          <p:nvPr/>
        </p:nvSpPr>
        <p:spPr bwMode="auto">
          <a:xfrm>
            <a:off x="2414588" y="42841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88" name="Text Box 4"/>
          <p:cNvSpPr txBox="1">
            <a:spLocks noChangeArrowheads="1"/>
          </p:cNvSpPr>
          <p:nvPr/>
        </p:nvSpPr>
        <p:spPr bwMode="auto">
          <a:xfrm>
            <a:off x="815975" y="2520951"/>
            <a:ext cx="7562850" cy="13165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400" dirty="0">
                <a:solidFill>
                  <a:srgbClr val="000000"/>
                </a:solidFill>
                <a:latin typeface="+mn-lt"/>
              </a:rPr>
              <a:t>Alice was beginning to get very tired of sitting by her sister on the bank, and of having nothing to do: </a:t>
            </a:r>
          </a:p>
          <a:p>
            <a:pPr algn="ctr">
              <a:buSzPct val="100000"/>
            </a:pPr>
            <a:endParaRPr lang="en-CA" sz="2400" dirty="0">
              <a:solidFill>
                <a:srgbClr val="000000"/>
              </a:solidFill>
              <a:latin typeface="+mn-lt"/>
            </a:endParaRPr>
          </a:p>
          <a:p>
            <a:pPr algn="ctr">
              <a:buSzPct val="100000"/>
            </a:pPr>
            <a:endParaRPr lang="en-CA" sz="2400" dirty="0">
              <a:solidFill>
                <a:srgbClr val="000000"/>
              </a:solidFill>
              <a:latin typeface="+mn-lt"/>
            </a:endParaRPr>
          </a:p>
        </p:txBody>
      </p:sp>
      <p:sp>
        <p:nvSpPr>
          <p:cNvPr id="16389" name="Text Box 5"/>
          <p:cNvSpPr txBox="1">
            <a:spLocks noChangeArrowheads="1"/>
          </p:cNvSpPr>
          <p:nvPr/>
        </p:nvSpPr>
        <p:spPr bwMode="auto">
          <a:xfrm>
            <a:off x="1338263" y="3716867"/>
            <a:ext cx="198755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0" name="Text Box 6"/>
          <p:cNvSpPr txBox="1">
            <a:spLocks noChangeArrowheads="1"/>
          </p:cNvSpPr>
          <p:nvPr/>
        </p:nvSpPr>
        <p:spPr bwMode="auto">
          <a:xfrm>
            <a:off x="6816725" y="3953934"/>
            <a:ext cx="165100" cy="387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endParaRPr lang="en-CA">
              <a:latin typeface="+mn-lt"/>
            </a:endParaRPr>
          </a:p>
        </p:txBody>
      </p:sp>
      <p:sp>
        <p:nvSpPr>
          <p:cNvPr id="16391" name="Text Box 7"/>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2" name="Text Box 8"/>
          <p:cNvSpPr txBox="1">
            <a:spLocks noChangeArrowheads="1"/>
          </p:cNvSpPr>
          <p:nvPr/>
        </p:nvSpPr>
        <p:spPr bwMode="auto">
          <a:xfrm>
            <a:off x="6842125" y="3917951"/>
            <a:ext cx="279400" cy="313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a:solidFill>
                  <a:srgbClr val="000000"/>
                </a:solidFill>
                <a:latin typeface="+mn-lt"/>
              </a:rPr>
              <a:t>  </a:t>
            </a:r>
          </a:p>
        </p:txBody>
      </p:sp>
      <p:sp>
        <p:nvSpPr>
          <p:cNvPr id="16393" name="Text Box 9"/>
          <p:cNvSpPr txBox="1">
            <a:spLocks noChangeArrowheads="1"/>
          </p:cNvSpPr>
          <p:nvPr/>
        </p:nvSpPr>
        <p:spPr bwMode="auto">
          <a:xfrm>
            <a:off x="2579688" y="3881967"/>
            <a:ext cx="2093912" cy="2192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0732"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2400" b="1" dirty="0">
                <a:solidFill>
                  <a:srgbClr val="000000"/>
                </a:solidFill>
                <a:latin typeface="+mn-lt"/>
              </a:rPr>
              <a:t>n=4</a:t>
            </a:r>
          </a:p>
          <a:p>
            <a:pPr>
              <a:buSzPct val="100000"/>
            </a:pPr>
            <a:r>
              <a:rPr lang="en-CA" sz="2400" b="1" dirty="0">
                <a:solidFill>
                  <a:srgbClr val="000000"/>
                </a:solidFill>
                <a:latin typeface="+mn-lt"/>
              </a:rPr>
              <a:t>4-grams</a:t>
            </a:r>
          </a:p>
          <a:p>
            <a:pPr>
              <a:buSzPct val="100000"/>
            </a:pPr>
            <a:endParaRPr lang="en-CA" sz="2400" dirty="0">
              <a:solidFill>
                <a:srgbClr val="000000"/>
              </a:solidFill>
              <a:latin typeface="+mn-lt"/>
            </a:endParaRPr>
          </a:p>
          <a:p>
            <a:pPr>
              <a:buSzPct val="100000"/>
            </a:pPr>
            <a:r>
              <a:rPr lang="en-CA" sz="2400" b="1" dirty="0" err="1" smtClean="0">
                <a:solidFill>
                  <a:srgbClr val="FF0000"/>
                </a:solidFill>
                <a:latin typeface="+mn-lt"/>
              </a:rPr>
              <a:t>Alic</a:t>
            </a:r>
            <a:r>
              <a:rPr lang="en-CA" sz="2400" b="1" dirty="0" smtClean="0">
                <a:solidFill>
                  <a:srgbClr val="FF0000"/>
                </a:solidFill>
                <a:latin typeface="+mn-lt"/>
              </a:rPr>
              <a:t> </a:t>
            </a:r>
            <a:endParaRPr lang="en-CA" sz="2400" dirty="0">
              <a:solidFill>
                <a:srgbClr val="FF0000"/>
              </a:solidFill>
              <a:latin typeface="+mn-lt"/>
            </a:endParaRPr>
          </a:p>
        </p:txBody>
      </p:sp>
      <p:sp>
        <p:nvSpPr>
          <p:cNvPr id="16394" name="Text Box 10"/>
          <p:cNvSpPr txBox="1">
            <a:spLocks noChangeArrowheads="1"/>
          </p:cNvSpPr>
          <p:nvPr/>
        </p:nvSpPr>
        <p:spPr bwMode="auto">
          <a:xfrm>
            <a:off x="5345906" y="3425827"/>
            <a:ext cx="3271838" cy="518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891" tIns="49274"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buSzPct val="100000"/>
            </a:pPr>
            <a:r>
              <a:rPr lang="en-CA" sz="1800" dirty="0">
                <a:solidFill>
                  <a:srgbClr val="000000"/>
                </a:solidFill>
                <a:latin typeface="+mn-lt"/>
              </a:rPr>
              <a:t> </a:t>
            </a:r>
            <a:r>
              <a:rPr lang="en-CA" sz="1800" i="1" dirty="0">
                <a:solidFill>
                  <a:srgbClr val="000000"/>
                </a:solidFill>
                <a:latin typeface="+mn-lt"/>
              </a:rPr>
              <a:t>Alice's Adventures in the Wonderland</a:t>
            </a:r>
          </a:p>
          <a:p>
            <a:pPr>
              <a:buSzPct val="100000"/>
            </a:pPr>
            <a:r>
              <a:rPr lang="en-CA" sz="1800" dirty="0">
                <a:solidFill>
                  <a:srgbClr val="000000"/>
                </a:solidFill>
                <a:latin typeface="+mn-lt"/>
              </a:rPr>
              <a:t>by Lewis Carroll</a:t>
            </a:r>
          </a:p>
        </p:txBody>
      </p:sp>
      <p:sp>
        <p:nvSpPr>
          <p:cNvPr id="16395" name="Rectangle 11"/>
          <p:cNvSpPr>
            <a:spLocks/>
          </p:cNvSpPr>
          <p:nvPr/>
        </p:nvSpPr>
        <p:spPr bwMode="auto">
          <a:xfrm>
            <a:off x="964368" y="2592390"/>
            <a:ext cx="497696" cy="388937"/>
          </a:xfrm>
          <a:prstGeom prst="rect">
            <a:avLst/>
          </a:prstGeom>
          <a:noFill/>
          <a:ln w="36000">
            <a:solidFill>
              <a:srgbClr val="DC23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057" tIns="37029" rIns="74057" bIns="37029" anchor="ctr"/>
          <a:lstStyle/>
          <a:p>
            <a:pPr eaLnBrk="0" hangingPunct="0">
              <a:buClr>
                <a:srgbClr val="000000"/>
              </a:buClr>
              <a:buSzPct val="100000"/>
              <a:buFont typeface="Times New Roman" pitchFamily="18" charset="0"/>
              <a:buNone/>
            </a:pPr>
            <a:endParaRPr lang="en-CA"/>
          </a:p>
        </p:txBody>
      </p:sp>
      <p:sp>
        <p:nvSpPr>
          <p:cNvPr id="16396" name="Text Box 12"/>
          <p:cNvSpPr txBox="1">
            <a:spLocks noChangeArrowheads="1"/>
          </p:cNvSpPr>
          <p:nvPr/>
        </p:nvSpPr>
        <p:spPr bwMode="auto">
          <a:xfrm>
            <a:off x="1335882" y="1536700"/>
            <a:ext cx="6472236"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891" tIns="53648" rIns="72891" bIns="36446"/>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bg1"/>
                </a:solidFill>
                <a:latin typeface="Arial" charset="0"/>
                <a:ea typeface="ＭＳ Ｐゴシック" pitchFamily="34" charset="-128"/>
              </a:defRPr>
            </a:lvl9pPr>
          </a:lstStyle>
          <a:p>
            <a:pPr algn="ctr">
              <a:buSzPct val="100000"/>
            </a:pPr>
            <a:r>
              <a:rPr lang="en-CA" sz="2800" b="1" dirty="0">
                <a:solidFill>
                  <a:srgbClr val="000000"/>
                </a:solidFill>
                <a:latin typeface="+mn-lt"/>
              </a:rPr>
              <a:t>Strings of n consecutive characters</a:t>
            </a:r>
          </a:p>
          <a:p>
            <a:pPr algn="ctr">
              <a:buSzPct val="100000"/>
            </a:pPr>
            <a:r>
              <a:rPr lang="en-CA" sz="2800" b="1" dirty="0">
                <a:solidFill>
                  <a:srgbClr val="000000"/>
                </a:solidFill>
                <a:latin typeface="+mn-lt"/>
              </a:rPr>
              <a:t>from a given text</a:t>
            </a:r>
          </a:p>
        </p:txBody>
      </p:sp>
      <p:sp>
        <p:nvSpPr>
          <p:cNvPr id="16398" name="Title 1"/>
          <p:cNvSpPr txBox="1">
            <a:spLocks/>
          </p:cNvSpPr>
          <p:nvPr/>
        </p:nvSpPr>
        <p:spPr bwMode="auto">
          <a:xfrm>
            <a:off x="381001" y="152400"/>
            <a:ext cx="83343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75" tIns="40725" rIns="81675" bIns="40725" anchor="ctr"/>
          <a:lstStyle>
            <a:lvl1pPr eaLnBrk="0" hangingPunct="0">
              <a:defRPr sz="2100">
                <a:solidFill>
                  <a:schemeClr val="bg1"/>
                </a:solidFill>
                <a:latin typeface="Arial" charset="0"/>
                <a:ea typeface="ＭＳ Ｐゴシック" pitchFamily="34" charset="-128"/>
              </a:defRPr>
            </a:lvl1pPr>
            <a:lvl2pPr marL="742950" indent="-285750" eaLnBrk="0" hangingPunct="0">
              <a:defRPr sz="2100">
                <a:solidFill>
                  <a:schemeClr val="bg1"/>
                </a:solidFill>
                <a:latin typeface="Arial" charset="0"/>
                <a:ea typeface="ＭＳ Ｐゴシック" pitchFamily="34" charset="-128"/>
              </a:defRPr>
            </a:lvl2pPr>
            <a:lvl3pPr marL="1143000" indent="-228600" eaLnBrk="0" hangingPunct="0">
              <a:defRPr sz="2100">
                <a:solidFill>
                  <a:schemeClr val="bg1"/>
                </a:solidFill>
                <a:latin typeface="Arial" charset="0"/>
                <a:ea typeface="ＭＳ Ｐゴシック" pitchFamily="34" charset="-128"/>
              </a:defRPr>
            </a:lvl3pPr>
            <a:lvl4pPr marL="1600200" indent="-228600" eaLnBrk="0" hangingPunct="0">
              <a:defRPr sz="2100">
                <a:solidFill>
                  <a:schemeClr val="bg1"/>
                </a:solidFill>
                <a:latin typeface="Arial" charset="0"/>
                <a:ea typeface="ＭＳ Ｐゴシック" pitchFamily="34" charset="-128"/>
              </a:defRPr>
            </a:lvl4pPr>
            <a:lvl5pPr marL="2057400" indent="-228600" eaLnBrk="0" hangingPunct="0">
              <a:defRPr sz="2100">
                <a:solidFill>
                  <a:schemeClr val="bg1"/>
                </a:solidFill>
                <a:latin typeface="Arial" charset="0"/>
                <a:ea typeface="ＭＳ Ｐゴシック" pitchFamily="34" charset="-128"/>
              </a:defRPr>
            </a:lvl5pPr>
            <a:lvl6pPr marL="25146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6pPr>
            <a:lvl7pPr marL="29718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7pPr>
            <a:lvl8pPr marL="34290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8pPr>
            <a:lvl9pPr marL="3886200" indent="-228600" defTabSz="279400" eaLnBrk="0" fontAlgn="base" hangingPunct="0">
              <a:spcBef>
                <a:spcPct val="0"/>
              </a:spcBef>
              <a:spcAft>
                <a:spcPct val="0"/>
              </a:spcAft>
              <a:defRPr sz="2100">
                <a:solidFill>
                  <a:schemeClr val="bg1"/>
                </a:solidFill>
                <a:latin typeface="Arial" charset="0"/>
                <a:ea typeface="ＭＳ Ｐゴシック" pitchFamily="34" charset="-128"/>
              </a:defRPr>
            </a:lvl9pPr>
          </a:lstStyle>
          <a:p>
            <a:pPr>
              <a:buClr>
                <a:srgbClr val="000000"/>
              </a:buClr>
              <a:buSzPct val="100000"/>
              <a:buFont typeface="Times New Roman" pitchFamily="18" charset="0"/>
              <a:buNone/>
            </a:pPr>
            <a:r>
              <a:rPr lang="en-US" sz="3200">
                <a:solidFill>
                  <a:srgbClr val="9DBF00"/>
                </a:solidFill>
                <a:latin typeface="+mn-lt"/>
              </a:rPr>
              <a:t>Character N-Grams</a:t>
            </a:r>
          </a:p>
        </p:txBody>
      </p:sp>
      <p:sp>
        <p:nvSpPr>
          <p:cNvPr id="16" name="Rectangle 15"/>
          <p:cNvSpPr/>
          <p:nvPr/>
        </p:nvSpPr>
        <p:spPr>
          <a:xfrm>
            <a:off x="0" y="0"/>
            <a:ext cx="9144000" cy="1108364"/>
          </a:xfrm>
          <a:prstGeom prst="rect">
            <a:avLst/>
          </a:prstGeom>
          <a:solidFill>
            <a:srgbClr val="E5F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a:off x="25400" y="262918"/>
            <a:ext cx="9144000" cy="523220"/>
          </a:xfrm>
          <a:prstGeom prst="rect">
            <a:avLst/>
          </a:prstGeom>
          <a:noFill/>
        </p:spPr>
        <p:txBody>
          <a:bodyPr wrap="square" rtlCol="0">
            <a:spAutoFit/>
          </a:bodyPr>
          <a:lstStyle/>
          <a:p>
            <a:r>
              <a:rPr lang="en-CA" sz="2800" b="1" dirty="0" smtClean="0"/>
              <a:t>Character n-grams </a:t>
            </a:r>
          </a:p>
        </p:txBody>
      </p:sp>
    </p:spTree>
    <p:extLst>
      <p:ext uri="{BB962C8B-B14F-4D97-AF65-F5344CB8AC3E}">
        <p14:creationId xmlns:p14="http://schemas.microsoft.com/office/powerpoint/2010/main" val="1705814231"/>
      </p:ext>
    </p:extLst>
  </p:cSld>
  <p:clrMapOvr>
    <a:masterClrMapping/>
  </p:clrMapOvr>
  <p:transition spd="med" advTm="11359"/>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5049</TotalTime>
  <Words>2503</Words>
  <Application>Microsoft Office PowerPoint</Application>
  <PresentationFormat>On-screen Show (4:3)</PresentationFormat>
  <Paragraphs>630</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Proximity based one-class classification  with Common N-Gram dissimilarity  for authorship verification task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m</cp:lastModifiedBy>
  <cp:revision>250</cp:revision>
  <dcterms:created xsi:type="dcterms:W3CDTF">2013-08-28T14:53:23Z</dcterms:created>
  <dcterms:modified xsi:type="dcterms:W3CDTF">2014-09-30T20:00:11Z</dcterms:modified>
</cp:coreProperties>
</file>